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image9.jpg" ContentType="image/jpeg"/>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62" r:id="rId4"/>
    <p:sldId id="258" r:id="rId5"/>
    <p:sldId id="263" r:id="rId6"/>
    <p:sldId id="265" r:id="rId7"/>
    <p:sldId id="266" r:id="rId8"/>
    <p:sldId id="264" r:id="rId9"/>
    <p:sldId id="267" r:id="rId10"/>
    <p:sldId id="268"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8AC2F"/>
    <a:srgbClr val="FFFEF4"/>
    <a:srgbClr val="FEFAD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4C84B1-85F3-4CD8-84E8-11DDD715817B}" v="172" dt="2026-09-14T21:08:50.4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9760" autoAdjust="0"/>
  </p:normalViewPr>
  <p:slideViewPr>
    <p:cSldViewPr snapToGrid="0" showGuides="1">
      <p:cViewPr varScale="1">
        <p:scale>
          <a:sx n="91" d="100"/>
          <a:sy n="91" d="100"/>
        </p:scale>
        <p:origin x="54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30A9B6-3993-44E8-A931-5CBF061CBADC}" type="datetimeFigureOut">
              <a:rPr lang="en-NZ" smtClean="0"/>
              <a:t>14/09/2026</a:t>
            </a:fld>
            <a:endParaRPr lang="en-NZ"/>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NZ"/>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Z"/>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8F8944-DA11-4B19-A43C-B3F8524E1EA8}" type="slidenum">
              <a:rPr lang="en-NZ" smtClean="0"/>
              <a:t>‹#›</a:t>
            </a:fld>
            <a:endParaRPr lang="en-NZ"/>
          </a:p>
        </p:txBody>
      </p:sp>
    </p:spTree>
    <p:extLst>
      <p:ext uri="{BB962C8B-B14F-4D97-AF65-F5344CB8AC3E}">
        <p14:creationId xmlns:p14="http://schemas.microsoft.com/office/powerpoint/2010/main" val="1492207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Welcome. This presentation explores the importance of remembering our heritage in Spiritualism in New Zealand and why we celebrate National Spiritual Day. We will touch on the spiritual communities of the early 1900s, the legal risks of the Witchcraft Act, to the 1924 Spiritualist Church of New Zealand Act and the launch of National Spiritual Day on 22 September 2024.</a:t>
            </a:r>
          </a:p>
          <a:p>
            <a:endParaRPr lang="en-NZ" dirty="0"/>
          </a:p>
        </p:txBody>
      </p:sp>
      <p:sp>
        <p:nvSpPr>
          <p:cNvPr id="4" name="Slide Number Placeholder 3"/>
          <p:cNvSpPr>
            <a:spLocks noGrp="1"/>
          </p:cNvSpPr>
          <p:nvPr>
            <p:ph type="sldNum" sz="quarter" idx="5"/>
          </p:nvPr>
        </p:nvSpPr>
        <p:spPr/>
        <p:txBody>
          <a:bodyPr/>
          <a:lstStyle/>
          <a:p>
            <a:fld id="{838F8944-DA11-4B19-A43C-B3F8524E1EA8}" type="slidenum">
              <a:rPr lang="en-NZ" smtClean="0"/>
              <a:t>1</a:t>
            </a:fld>
            <a:endParaRPr lang="en-NZ"/>
          </a:p>
        </p:txBody>
      </p:sp>
    </p:spTree>
    <p:extLst>
      <p:ext uri="{BB962C8B-B14F-4D97-AF65-F5344CB8AC3E}">
        <p14:creationId xmlns:p14="http://schemas.microsoft.com/office/powerpoint/2010/main" val="2013457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the early 1900s, New Zealand had a vibrant Spiritualist community. People lived by a philosophy that </a:t>
            </a:r>
            <a:r>
              <a:rPr lang="en-US" dirty="0" err="1"/>
              <a:t>emphasised</a:t>
            </a:r>
            <a:r>
              <a:rPr lang="en-US" dirty="0"/>
              <a:t> personal responsibility, the natural law of cause and effect, and the belief that individuals evolve spiritually over multiple lifetimes under the guidance of a divine source. This philosophy shaped everyday interactions and created a strong sense of community.</a:t>
            </a:r>
          </a:p>
          <a:p>
            <a:endParaRPr lang="en-NZ" dirty="0"/>
          </a:p>
        </p:txBody>
      </p:sp>
      <p:sp>
        <p:nvSpPr>
          <p:cNvPr id="4" name="Slide Number Placeholder 3"/>
          <p:cNvSpPr>
            <a:spLocks noGrp="1"/>
          </p:cNvSpPr>
          <p:nvPr>
            <p:ph type="sldNum" sz="quarter" idx="5"/>
          </p:nvPr>
        </p:nvSpPr>
        <p:spPr/>
        <p:txBody>
          <a:bodyPr/>
          <a:lstStyle/>
          <a:p>
            <a:fld id="{838F8944-DA11-4B19-A43C-B3F8524E1EA8}" type="slidenum">
              <a:rPr lang="en-NZ" smtClean="0"/>
              <a:t>2</a:t>
            </a:fld>
            <a:endParaRPr lang="en-NZ"/>
          </a:p>
        </p:txBody>
      </p:sp>
    </p:spTree>
    <p:extLst>
      <p:ext uri="{BB962C8B-B14F-4D97-AF65-F5344CB8AC3E}">
        <p14:creationId xmlns:p14="http://schemas.microsoft.com/office/powerpoint/2010/main" val="2330264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defining feature of Spiritualism was communication with the “other side.” Mediums connected with loved ones who had passed, as well as guides and angels. These messages brought comfort, clarity, and healing, especially important in a time marked by hardship and physical </a:t>
            </a:r>
            <a:r>
              <a:rPr lang="en-US" dirty="0" err="1"/>
              <a:t>labour</a:t>
            </a:r>
            <a:r>
              <a:rPr lang="en-US" dirty="0"/>
              <a:t>. Mediumship was seen as a practical, compassionate tool for emotional support.</a:t>
            </a:r>
          </a:p>
          <a:p>
            <a:endParaRPr lang="en-NZ" dirty="0"/>
          </a:p>
        </p:txBody>
      </p:sp>
      <p:sp>
        <p:nvSpPr>
          <p:cNvPr id="4" name="Slide Number Placeholder 3"/>
          <p:cNvSpPr>
            <a:spLocks noGrp="1"/>
          </p:cNvSpPr>
          <p:nvPr>
            <p:ph type="sldNum" sz="quarter" idx="5"/>
          </p:nvPr>
        </p:nvSpPr>
        <p:spPr/>
        <p:txBody>
          <a:bodyPr/>
          <a:lstStyle/>
          <a:p>
            <a:fld id="{838F8944-DA11-4B19-A43C-B3F8524E1EA8}" type="slidenum">
              <a:rPr lang="en-NZ" smtClean="0"/>
              <a:t>3</a:t>
            </a:fld>
            <a:endParaRPr lang="en-NZ"/>
          </a:p>
        </p:txBody>
      </p:sp>
    </p:spTree>
    <p:extLst>
      <p:ext uri="{BB962C8B-B14F-4D97-AF65-F5344CB8AC3E}">
        <p14:creationId xmlns:p14="http://schemas.microsoft.com/office/powerpoint/2010/main" val="3309383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Despite its positive intentions, Spiritualism faced serious risks. New Zealand operated under the English Witchcraft Act 1562, which imposed harsh penalties, including death, for anyone </a:t>
            </a:r>
            <a:r>
              <a:rPr lang="en-US" dirty="0" err="1"/>
              <a:t>practising</a:t>
            </a:r>
            <a:r>
              <a:rPr lang="en-US" dirty="0"/>
              <a:t> “witchcraft, enchantment, charm, or sorcery.” Spiritualists feared their practices could be misinterpreted, leading to prosecution. This concern sparked a movement to legally protect their community.</a:t>
            </a:r>
          </a:p>
          <a:p>
            <a:endParaRPr lang="en-NZ" dirty="0"/>
          </a:p>
        </p:txBody>
      </p:sp>
      <p:sp>
        <p:nvSpPr>
          <p:cNvPr id="4" name="Slide Number Placeholder 3"/>
          <p:cNvSpPr>
            <a:spLocks noGrp="1"/>
          </p:cNvSpPr>
          <p:nvPr>
            <p:ph type="sldNum" sz="quarter" idx="5"/>
          </p:nvPr>
        </p:nvSpPr>
        <p:spPr/>
        <p:txBody>
          <a:bodyPr/>
          <a:lstStyle/>
          <a:p>
            <a:fld id="{838F8944-DA11-4B19-A43C-B3F8524E1EA8}" type="slidenum">
              <a:rPr lang="en-NZ" smtClean="0"/>
              <a:t>4</a:t>
            </a:fld>
            <a:endParaRPr lang="en-NZ"/>
          </a:p>
        </p:txBody>
      </p:sp>
    </p:spTree>
    <p:extLst>
      <p:ext uri="{BB962C8B-B14F-4D97-AF65-F5344CB8AC3E}">
        <p14:creationId xmlns:p14="http://schemas.microsoft.com/office/powerpoint/2010/main" val="4061145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E53D4-8B3B-0D0C-C779-B336E21666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066B18-7EC2-5472-4E65-AF264316C5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5657CB-3DD5-D249-AD8B-3AFEA9276B8A}"/>
              </a:ext>
            </a:extLst>
          </p:cNvPr>
          <p:cNvSpPr>
            <a:spLocks noGrp="1"/>
          </p:cNvSpPr>
          <p:nvPr>
            <p:ph type="body" idx="1"/>
          </p:nvPr>
        </p:nvSpPr>
        <p:spPr/>
        <p:txBody>
          <a:bodyPr/>
          <a:lstStyle/>
          <a:p>
            <a:r>
              <a:rPr lang="en-US" dirty="0"/>
              <a:t>To safeguard their practices, Spiritualists petitioned for formal recognition. Their efforts led to the Spiritualist Church of New Zealand Act in 1924. This established a governing body and gave churches legal standing. Representatives met every three years to discuss national issues and elect an executive committee. The Act applied only to churches under SCNZ, and membership fluctuated over time.</a:t>
            </a:r>
          </a:p>
        </p:txBody>
      </p:sp>
      <p:sp>
        <p:nvSpPr>
          <p:cNvPr id="4" name="Slide Number Placeholder 3">
            <a:extLst>
              <a:ext uri="{FF2B5EF4-FFF2-40B4-BE49-F238E27FC236}">
                <a16:creationId xmlns:a16="http://schemas.microsoft.com/office/drawing/2014/main" id="{821BA907-349E-F216-EF56-8A4B6788F41F}"/>
              </a:ext>
            </a:extLst>
          </p:cNvPr>
          <p:cNvSpPr>
            <a:spLocks noGrp="1"/>
          </p:cNvSpPr>
          <p:nvPr>
            <p:ph type="sldNum" sz="quarter" idx="5"/>
          </p:nvPr>
        </p:nvSpPr>
        <p:spPr/>
        <p:txBody>
          <a:bodyPr/>
          <a:lstStyle/>
          <a:p>
            <a:fld id="{838F8944-DA11-4B19-A43C-B3F8524E1EA8}" type="slidenum">
              <a:rPr lang="en-NZ" smtClean="0"/>
              <a:t>5</a:t>
            </a:fld>
            <a:endParaRPr lang="en-NZ"/>
          </a:p>
        </p:txBody>
      </p:sp>
    </p:spTree>
    <p:extLst>
      <p:ext uri="{BB962C8B-B14F-4D97-AF65-F5344CB8AC3E}">
        <p14:creationId xmlns:p14="http://schemas.microsoft.com/office/powerpoint/2010/main" val="355921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CF82-A489-A8A7-BA94-D1F8002014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93E8B1-4691-A472-8361-5EDF6BF576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3051EB-E689-531B-C6E9-8595CFEAC33D}"/>
              </a:ext>
            </a:extLst>
          </p:cNvPr>
          <p:cNvSpPr>
            <a:spLocks noGrp="1"/>
          </p:cNvSpPr>
          <p:nvPr>
            <p:ph type="body" idx="1"/>
          </p:nvPr>
        </p:nvSpPr>
        <p:spPr/>
        <p:txBody>
          <a:bodyPr/>
          <a:lstStyle/>
          <a:p>
            <a:r>
              <a:rPr lang="en-US" dirty="0"/>
              <a:t>As society evolved, so did Spiritualism. People began expressing spirituality in diverse ways, not only through church attendance. To reflect this shift, a new constitution was written in 2017. The </a:t>
            </a:r>
            <a:r>
              <a:rPr lang="en-US" dirty="0" err="1"/>
              <a:t>organisation</a:t>
            </a:r>
            <a:r>
              <a:rPr lang="en-US" dirty="0"/>
              <a:t> became Spiritualism New Zealand (SNZ), welcoming individuals as well as churches and </a:t>
            </a:r>
            <a:r>
              <a:rPr lang="en-US" dirty="0" err="1"/>
              <a:t>centres</a:t>
            </a:r>
            <a:r>
              <a:rPr lang="en-US" dirty="0"/>
              <a:t>. SNZ is run by a volunteer Board and has grown through webinars, workshops, and national connections.</a:t>
            </a:r>
          </a:p>
        </p:txBody>
      </p:sp>
      <p:sp>
        <p:nvSpPr>
          <p:cNvPr id="4" name="Slide Number Placeholder 3">
            <a:extLst>
              <a:ext uri="{FF2B5EF4-FFF2-40B4-BE49-F238E27FC236}">
                <a16:creationId xmlns:a16="http://schemas.microsoft.com/office/drawing/2014/main" id="{C5ADA6E7-BDCA-771D-F0CB-66A3D9CF32E0}"/>
              </a:ext>
            </a:extLst>
          </p:cNvPr>
          <p:cNvSpPr>
            <a:spLocks noGrp="1"/>
          </p:cNvSpPr>
          <p:nvPr>
            <p:ph type="sldNum" sz="quarter" idx="5"/>
          </p:nvPr>
        </p:nvSpPr>
        <p:spPr/>
        <p:txBody>
          <a:bodyPr/>
          <a:lstStyle/>
          <a:p>
            <a:fld id="{838F8944-DA11-4B19-A43C-B3F8524E1EA8}" type="slidenum">
              <a:rPr lang="en-NZ" smtClean="0"/>
              <a:t>6</a:t>
            </a:fld>
            <a:endParaRPr lang="en-NZ"/>
          </a:p>
        </p:txBody>
      </p:sp>
    </p:spTree>
    <p:extLst>
      <p:ext uri="{BB962C8B-B14F-4D97-AF65-F5344CB8AC3E}">
        <p14:creationId xmlns:p14="http://schemas.microsoft.com/office/powerpoint/2010/main" val="3363793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0A1F9-E864-218F-0DCB-5CAF2D5802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832B7-0162-8F6B-2F45-6B6810CC88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B86E4D-86AA-EE9D-9895-3D2EF0AE3C58}"/>
              </a:ext>
            </a:extLst>
          </p:cNvPr>
          <p:cNvSpPr>
            <a:spLocks noGrp="1"/>
          </p:cNvSpPr>
          <p:nvPr>
            <p:ph type="body" idx="1"/>
          </p:nvPr>
        </p:nvSpPr>
        <p:spPr/>
        <p:txBody>
          <a:bodyPr/>
          <a:lstStyle/>
          <a:p>
            <a:r>
              <a:rPr lang="en-US" dirty="0"/>
              <a:t>On 22 September 2024, SNZ established National Spiritual Day to mark 100 years of the SCNZ Act. Nationwide celebrations were held, including guest speakers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i="0" kern="1200" dirty="0">
                <a:solidFill>
                  <a:schemeClr val="tx1"/>
                </a:solidFill>
                <a:effectLst/>
                <a:latin typeface="+mn-lt"/>
                <a:ea typeface="+mn-ea"/>
                <a:cs typeface="+mn-cs"/>
              </a:rPr>
              <a:t>NSD continues. By celebrating this special day every year, it </a:t>
            </a:r>
            <a:r>
              <a:rPr lang="en-US" dirty="0"/>
              <a:t>helps us </a:t>
            </a:r>
            <a:r>
              <a:rPr lang="en-US" dirty="0" err="1"/>
              <a:t>honour</a:t>
            </a:r>
            <a:r>
              <a:rPr lang="en-US" dirty="0"/>
              <a:t> the pioneers who secured legal recognition for Spiritualism and celebrate how we have grown. It’s also an opportunity for </a:t>
            </a:r>
            <a:r>
              <a:rPr lang="en-US" dirty="0" err="1"/>
              <a:t>organisations</a:t>
            </a:r>
            <a:r>
              <a:rPr lang="en-US" dirty="0"/>
              <a:t> and individuals across New Zealand to participate, helping the public learn more about Spiritualism and spiritual living. </a:t>
            </a:r>
            <a:endParaRPr lang="en-NZ" sz="1200" b="0" i="0" kern="1200" dirty="0">
              <a:solidFill>
                <a:schemeClr val="tx1"/>
              </a:solidFill>
              <a:effectLst/>
              <a:latin typeface="+mn-lt"/>
              <a:ea typeface="+mn-ea"/>
              <a:cs typeface="+mn-cs"/>
            </a:endParaRPr>
          </a:p>
          <a:p>
            <a:endParaRPr lang="en-NZ" sz="1200" b="0" i="0" kern="1200" dirty="0">
              <a:solidFill>
                <a:schemeClr val="tx1"/>
              </a:solidFill>
              <a:effectLst/>
              <a:latin typeface="+mn-lt"/>
              <a:ea typeface="+mn-ea"/>
              <a:cs typeface="+mn-cs"/>
            </a:endParaRPr>
          </a:p>
          <a:p>
            <a:r>
              <a:rPr lang="en-NZ" sz="1200" b="0" i="0" kern="1200" dirty="0">
                <a:solidFill>
                  <a:schemeClr val="tx1"/>
                </a:solidFill>
                <a:effectLst/>
                <a:latin typeface="+mn-lt"/>
                <a:ea typeface="+mn-ea"/>
                <a:cs typeface="+mn-cs"/>
              </a:rPr>
              <a:t>Each year SNZ will focus on a different aspect of spirituality. In 2025, we explored Everyday Spirituality and this year, we focused on Building Spiritual Community. In both years, we ran discussion/meditation evenings and provided a variety of content on our website and social media in line with this focus.</a:t>
            </a:r>
            <a:endParaRPr lang="en-US" dirty="0"/>
          </a:p>
        </p:txBody>
      </p:sp>
      <p:sp>
        <p:nvSpPr>
          <p:cNvPr id="4" name="Slide Number Placeholder 3">
            <a:extLst>
              <a:ext uri="{FF2B5EF4-FFF2-40B4-BE49-F238E27FC236}">
                <a16:creationId xmlns:a16="http://schemas.microsoft.com/office/drawing/2014/main" id="{A199F7CC-E19A-D1C1-289B-3F8966C358CC}"/>
              </a:ext>
            </a:extLst>
          </p:cNvPr>
          <p:cNvSpPr>
            <a:spLocks noGrp="1"/>
          </p:cNvSpPr>
          <p:nvPr>
            <p:ph type="sldNum" sz="quarter" idx="5"/>
          </p:nvPr>
        </p:nvSpPr>
        <p:spPr/>
        <p:txBody>
          <a:bodyPr/>
          <a:lstStyle/>
          <a:p>
            <a:fld id="{838F8944-DA11-4B19-A43C-B3F8524E1EA8}" type="slidenum">
              <a:rPr lang="en-NZ" smtClean="0"/>
              <a:t>7</a:t>
            </a:fld>
            <a:endParaRPr lang="en-NZ"/>
          </a:p>
        </p:txBody>
      </p:sp>
    </p:spTree>
    <p:extLst>
      <p:ext uri="{BB962C8B-B14F-4D97-AF65-F5344CB8AC3E}">
        <p14:creationId xmlns:p14="http://schemas.microsoft.com/office/powerpoint/2010/main" val="853836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E118F-7704-3597-8EB1-4328344D4D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C5F4FF-30CB-6319-21FB-7855ED9BA2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01787D-41E3-F227-13E5-6E280CF0236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NSD </a:t>
            </a:r>
            <a:r>
              <a:rPr lang="en-NZ" sz="1200" kern="1200" dirty="0">
                <a:solidFill>
                  <a:schemeClr val="tx1"/>
                </a:solidFill>
                <a:effectLst/>
                <a:latin typeface="+mn-lt"/>
                <a:ea typeface="+mn-ea"/>
                <a:cs typeface="+mn-cs"/>
              </a:rPr>
              <a:t>is dedicated to honouring the diverse spectrum of spiritual values cherished by individuals throughout our country. While these values may vary from one person to another, they all converge on the fundamental principle of fostering a world grounded in love, compassion, and equality for all beings. NSD is inclusive of everyone. Whether you follow a spiritual practice, belong to a church, or are simply exploring spirituality on your own.</a:t>
            </a:r>
            <a:r>
              <a:rPr lang="en-US" dirty="0"/>
              <a:t> </a:t>
            </a:r>
          </a:p>
        </p:txBody>
      </p:sp>
      <p:sp>
        <p:nvSpPr>
          <p:cNvPr id="4" name="Slide Number Placeholder 3">
            <a:extLst>
              <a:ext uri="{FF2B5EF4-FFF2-40B4-BE49-F238E27FC236}">
                <a16:creationId xmlns:a16="http://schemas.microsoft.com/office/drawing/2014/main" id="{5B6AD5D9-6ECB-E18A-7D1E-EE27AE7FDBBA}"/>
              </a:ext>
            </a:extLst>
          </p:cNvPr>
          <p:cNvSpPr>
            <a:spLocks noGrp="1"/>
          </p:cNvSpPr>
          <p:nvPr>
            <p:ph type="sldNum" sz="quarter" idx="5"/>
          </p:nvPr>
        </p:nvSpPr>
        <p:spPr/>
        <p:txBody>
          <a:bodyPr/>
          <a:lstStyle/>
          <a:p>
            <a:fld id="{838F8944-DA11-4B19-A43C-B3F8524E1EA8}" type="slidenum">
              <a:rPr lang="en-NZ" smtClean="0"/>
              <a:t>8</a:t>
            </a:fld>
            <a:endParaRPr lang="en-NZ"/>
          </a:p>
        </p:txBody>
      </p:sp>
    </p:spTree>
    <p:extLst>
      <p:ext uri="{BB962C8B-B14F-4D97-AF65-F5344CB8AC3E}">
        <p14:creationId xmlns:p14="http://schemas.microsoft.com/office/powerpoint/2010/main" val="975458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24310-EFFD-6CD4-3D50-199134EE82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29B3F0-AEAB-3C49-1F2C-50608400C1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A58B13-20DC-724C-4452-AAD29FE1C2A0}"/>
              </a:ext>
            </a:extLst>
          </p:cNvPr>
          <p:cNvSpPr>
            <a:spLocks noGrp="1"/>
          </p:cNvSpPr>
          <p:nvPr>
            <p:ph type="body" idx="1"/>
          </p:nvPr>
        </p:nvSpPr>
        <p:spPr/>
        <p:txBody>
          <a:bodyPr/>
          <a:lstStyle/>
          <a:p>
            <a:r>
              <a:rPr lang="en-NZ" sz="1200" kern="1200" dirty="0">
                <a:solidFill>
                  <a:schemeClr val="tx1"/>
                </a:solidFill>
                <a:effectLst/>
                <a:latin typeface="+mn-lt"/>
                <a:ea typeface="+mn-ea"/>
                <a:cs typeface="+mn-cs"/>
              </a:rPr>
              <a:t>On this day and in the days ahead, our mission is clear. We aim to share spiritual knowledge and practices, guide and support those interested in understanding their spiritual nature, and facilitate exploration into what it means to live spiritually. We also seek to inspire people to integrate spiritual practices into their daily routines while nurturing a deeper understanding of their profound significance.</a:t>
            </a:r>
          </a:p>
        </p:txBody>
      </p:sp>
      <p:sp>
        <p:nvSpPr>
          <p:cNvPr id="4" name="Slide Number Placeholder 3">
            <a:extLst>
              <a:ext uri="{FF2B5EF4-FFF2-40B4-BE49-F238E27FC236}">
                <a16:creationId xmlns:a16="http://schemas.microsoft.com/office/drawing/2014/main" id="{468704F8-3340-FC60-8D45-9F4059FFFFD9}"/>
              </a:ext>
            </a:extLst>
          </p:cNvPr>
          <p:cNvSpPr>
            <a:spLocks noGrp="1"/>
          </p:cNvSpPr>
          <p:nvPr>
            <p:ph type="sldNum" sz="quarter" idx="5"/>
          </p:nvPr>
        </p:nvSpPr>
        <p:spPr/>
        <p:txBody>
          <a:bodyPr/>
          <a:lstStyle/>
          <a:p>
            <a:fld id="{838F8944-DA11-4B19-A43C-B3F8524E1EA8}" type="slidenum">
              <a:rPr lang="en-NZ" smtClean="0"/>
              <a:t>9</a:t>
            </a:fld>
            <a:endParaRPr lang="en-NZ"/>
          </a:p>
        </p:txBody>
      </p:sp>
    </p:spTree>
    <p:extLst>
      <p:ext uri="{BB962C8B-B14F-4D97-AF65-F5344CB8AC3E}">
        <p14:creationId xmlns:p14="http://schemas.microsoft.com/office/powerpoint/2010/main" val="75411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3B581-B58B-2211-7810-DC5FBF450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8D2C62-752E-09B5-2BA8-ABDE5207CA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7B7E37-FE2D-2507-B796-1D17163AF21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National Spiritual Day provides opportunities to come together and celebrate the spiritual aspects of life, honouring the truth that we are all spiritual beings. It’s a chance to pause, commemorate, and reflect on our connection with Spirit - however we define it. Individuals and groups can celebrate in many ways, from quiet personal reflection to community events. These ideas offer a starting point for creating meaningful experiences.</a:t>
            </a:r>
          </a:p>
        </p:txBody>
      </p:sp>
      <p:sp>
        <p:nvSpPr>
          <p:cNvPr id="4" name="Slide Number Placeholder 3">
            <a:extLst>
              <a:ext uri="{FF2B5EF4-FFF2-40B4-BE49-F238E27FC236}">
                <a16:creationId xmlns:a16="http://schemas.microsoft.com/office/drawing/2014/main" id="{F1A22F7B-AEC1-DD29-F57E-2156A6021756}"/>
              </a:ext>
            </a:extLst>
          </p:cNvPr>
          <p:cNvSpPr>
            <a:spLocks noGrp="1"/>
          </p:cNvSpPr>
          <p:nvPr>
            <p:ph type="sldNum" sz="quarter" idx="5"/>
          </p:nvPr>
        </p:nvSpPr>
        <p:spPr/>
        <p:txBody>
          <a:bodyPr/>
          <a:lstStyle/>
          <a:p>
            <a:fld id="{838F8944-DA11-4B19-A43C-B3F8524E1EA8}" type="slidenum">
              <a:rPr lang="en-NZ" smtClean="0"/>
              <a:t>10</a:t>
            </a:fld>
            <a:endParaRPr lang="en-NZ"/>
          </a:p>
        </p:txBody>
      </p:sp>
    </p:spTree>
    <p:extLst>
      <p:ext uri="{BB962C8B-B14F-4D97-AF65-F5344CB8AC3E}">
        <p14:creationId xmlns:p14="http://schemas.microsoft.com/office/powerpoint/2010/main" val="3845799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6C11E-79FE-86C6-7347-CAD08FA9D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A8D624-4A7D-B5E9-9FFF-9E17362EDA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235F53-1850-23D7-3888-057A6ED034DD}"/>
              </a:ext>
            </a:extLst>
          </p:cNvPr>
          <p:cNvSpPr>
            <a:spLocks noGrp="1"/>
          </p:cNvSpPr>
          <p:nvPr>
            <p:ph type="body" idx="1"/>
          </p:nvPr>
        </p:nvSpPr>
        <p:spPr/>
        <p:txBody>
          <a:bodyPr/>
          <a:lstStyle/>
          <a:p>
            <a:r>
              <a:rPr lang="en-NZ" sz="1200" kern="1200" dirty="0">
                <a:solidFill>
                  <a:schemeClr val="tx1"/>
                </a:solidFill>
                <a:effectLst/>
                <a:latin typeface="+mn-lt"/>
                <a:ea typeface="+mn-ea"/>
                <a:cs typeface="+mn-cs"/>
              </a:rPr>
              <a:t>You can scan any of these QR Codes for more information on the National Spiritual Day website, Facebook or Instagram.</a:t>
            </a:r>
          </a:p>
        </p:txBody>
      </p:sp>
      <p:sp>
        <p:nvSpPr>
          <p:cNvPr id="4" name="Slide Number Placeholder 3">
            <a:extLst>
              <a:ext uri="{FF2B5EF4-FFF2-40B4-BE49-F238E27FC236}">
                <a16:creationId xmlns:a16="http://schemas.microsoft.com/office/drawing/2014/main" id="{96419689-E58D-D1D3-3F8D-04714F5E17F0}"/>
              </a:ext>
            </a:extLst>
          </p:cNvPr>
          <p:cNvSpPr>
            <a:spLocks noGrp="1"/>
          </p:cNvSpPr>
          <p:nvPr>
            <p:ph type="sldNum" sz="quarter" idx="5"/>
          </p:nvPr>
        </p:nvSpPr>
        <p:spPr/>
        <p:txBody>
          <a:bodyPr/>
          <a:lstStyle/>
          <a:p>
            <a:fld id="{838F8944-DA11-4B19-A43C-B3F8524E1EA8}" type="slidenum">
              <a:rPr lang="en-NZ" smtClean="0"/>
              <a:t>11</a:t>
            </a:fld>
            <a:endParaRPr lang="en-NZ"/>
          </a:p>
        </p:txBody>
      </p:sp>
    </p:spTree>
    <p:extLst>
      <p:ext uri="{BB962C8B-B14F-4D97-AF65-F5344CB8AC3E}">
        <p14:creationId xmlns:p14="http://schemas.microsoft.com/office/powerpoint/2010/main" val="2593600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866-F053-33FF-147F-16727E5EBA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NZ"/>
          </a:p>
        </p:txBody>
      </p:sp>
      <p:sp>
        <p:nvSpPr>
          <p:cNvPr id="3" name="Subtitle 2">
            <a:extLst>
              <a:ext uri="{FF2B5EF4-FFF2-40B4-BE49-F238E27FC236}">
                <a16:creationId xmlns:a16="http://schemas.microsoft.com/office/drawing/2014/main" id="{8B14FDEC-D9FD-2BA6-88AA-864504F7BC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NZ"/>
          </a:p>
        </p:txBody>
      </p:sp>
      <p:sp>
        <p:nvSpPr>
          <p:cNvPr id="4" name="Date Placeholder 3">
            <a:extLst>
              <a:ext uri="{FF2B5EF4-FFF2-40B4-BE49-F238E27FC236}">
                <a16:creationId xmlns:a16="http://schemas.microsoft.com/office/drawing/2014/main" id="{ED76D4EE-78AA-C018-A407-D94BAB750418}"/>
              </a:ext>
            </a:extLst>
          </p:cNvPr>
          <p:cNvSpPr>
            <a:spLocks noGrp="1"/>
          </p:cNvSpPr>
          <p:nvPr>
            <p:ph type="dt" sz="half" idx="10"/>
          </p:nvPr>
        </p:nvSpPr>
        <p:spPr/>
        <p:txBody>
          <a:bodyPr/>
          <a:lstStyle/>
          <a:p>
            <a:fld id="{06A9492C-068E-4F35-B6B2-7B9C043CA7E8}" type="datetimeFigureOut">
              <a:rPr lang="en-NZ" smtClean="0"/>
              <a:t>14/09/2026</a:t>
            </a:fld>
            <a:endParaRPr lang="en-NZ"/>
          </a:p>
        </p:txBody>
      </p:sp>
      <p:sp>
        <p:nvSpPr>
          <p:cNvPr id="5" name="Footer Placeholder 4">
            <a:extLst>
              <a:ext uri="{FF2B5EF4-FFF2-40B4-BE49-F238E27FC236}">
                <a16:creationId xmlns:a16="http://schemas.microsoft.com/office/drawing/2014/main" id="{247FB439-BB08-DA98-4B3B-15E001AA66FD}"/>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42B3191E-43A1-263D-AD96-5883C8D2DDC7}"/>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2059866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61BAB-B9EB-21F7-8325-6FF918D8F2EE}"/>
              </a:ext>
            </a:extLst>
          </p:cNvPr>
          <p:cNvSpPr>
            <a:spLocks noGrp="1"/>
          </p:cNvSpPr>
          <p:nvPr>
            <p:ph type="title"/>
          </p:nvPr>
        </p:nvSpPr>
        <p:spPr/>
        <p:txBody>
          <a:bodyPr/>
          <a:lstStyle>
            <a:lvl1pPr>
              <a:defRPr>
                <a:solidFill>
                  <a:schemeClr val="bg1"/>
                </a:solidFill>
              </a:defRPr>
            </a:lvl1pPr>
          </a:lstStyle>
          <a:p>
            <a:r>
              <a:rPr lang="en-US" dirty="0"/>
              <a:t>Click to edit Master title style</a:t>
            </a:r>
            <a:endParaRPr lang="en-NZ" dirty="0"/>
          </a:p>
        </p:txBody>
      </p:sp>
      <p:sp>
        <p:nvSpPr>
          <p:cNvPr id="3" name="Content Placeholder 2">
            <a:extLst>
              <a:ext uri="{FF2B5EF4-FFF2-40B4-BE49-F238E27FC236}">
                <a16:creationId xmlns:a16="http://schemas.microsoft.com/office/drawing/2014/main" id="{5751964A-54D4-C14E-7EEA-11B3B5F9AF62}"/>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NZ" dirty="0"/>
          </a:p>
        </p:txBody>
      </p:sp>
      <p:sp>
        <p:nvSpPr>
          <p:cNvPr id="4" name="Date Placeholder 3">
            <a:extLst>
              <a:ext uri="{FF2B5EF4-FFF2-40B4-BE49-F238E27FC236}">
                <a16:creationId xmlns:a16="http://schemas.microsoft.com/office/drawing/2014/main" id="{19056923-D520-D466-CC89-C4564FD21C6C}"/>
              </a:ext>
            </a:extLst>
          </p:cNvPr>
          <p:cNvSpPr>
            <a:spLocks noGrp="1"/>
          </p:cNvSpPr>
          <p:nvPr>
            <p:ph type="dt" sz="half" idx="10"/>
          </p:nvPr>
        </p:nvSpPr>
        <p:spPr/>
        <p:txBody>
          <a:bodyPr/>
          <a:lstStyle>
            <a:lvl1pPr>
              <a:defRPr>
                <a:solidFill>
                  <a:schemeClr val="bg1"/>
                </a:solidFill>
              </a:defRPr>
            </a:lvl1pPr>
          </a:lstStyle>
          <a:p>
            <a:fld id="{06A9492C-068E-4F35-B6B2-7B9C043CA7E8}" type="datetimeFigureOut">
              <a:rPr lang="en-NZ" smtClean="0"/>
              <a:pPr/>
              <a:t>14/09/2026</a:t>
            </a:fld>
            <a:endParaRPr lang="en-NZ"/>
          </a:p>
        </p:txBody>
      </p:sp>
      <p:sp>
        <p:nvSpPr>
          <p:cNvPr id="5" name="Footer Placeholder 4">
            <a:extLst>
              <a:ext uri="{FF2B5EF4-FFF2-40B4-BE49-F238E27FC236}">
                <a16:creationId xmlns:a16="http://schemas.microsoft.com/office/drawing/2014/main" id="{0668057D-3900-34E6-AB7A-EE7F54064B6E}"/>
              </a:ext>
            </a:extLst>
          </p:cNvPr>
          <p:cNvSpPr>
            <a:spLocks noGrp="1"/>
          </p:cNvSpPr>
          <p:nvPr>
            <p:ph type="ftr" sz="quarter" idx="11"/>
          </p:nvPr>
        </p:nvSpPr>
        <p:spPr/>
        <p:txBody>
          <a:bodyPr/>
          <a:lstStyle>
            <a:lvl1pPr>
              <a:defRPr>
                <a:solidFill>
                  <a:schemeClr val="bg1"/>
                </a:solidFill>
              </a:defRPr>
            </a:lvl1pPr>
          </a:lstStyle>
          <a:p>
            <a:endParaRPr lang="en-NZ">
              <a:solidFill>
                <a:schemeClr val="bg1"/>
              </a:solidFill>
            </a:endParaRPr>
          </a:p>
        </p:txBody>
      </p:sp>
      <p:sp>
        <p:nvSpPr>
          <p:cNvPr id="6" name="Slide Number Placeholder 5">
            <a:extLst>
              <a:ext uri="{FF2B5EF4-FFF2-40B4-BE49-F238E27FC236}">
                <a16:creationId xmlns:a16="http://schemas.microsoft.com/office/drawing/2014/main" id="{557CC916-956F-1342-9EA3-AB28E6A0ACD8}"/>
              </a:ext>
            </a:extLst>
          </p:cNvPr>
          <p:cNvSpPr>
            <a:spLocks noGrp="1"/>
          </p:cNvSpPr>
          <p:nvPr>
            <p:ph type="sldNum" sz="quarter" idx="12"/>
          </p:nvPr>
        </p:nvSpPr>
        <p:spPr/>
        <p:txBody>
          <a:bodyPr/>
          <a:lstStyle>
            <a:lvl1pPr>
              <a:defRPr>
                <a:solidFill>
                  <a:schemeClr val="bg1"/>
                </a:solidFill>
              </a:defRPr>
            </a:lvl1pPr>
          </a:lstStyle>
          <a:p>
            <a:fld id="{E061B40D-5F1B-4598-B87B-CB22EB77975E}" type="slidenum">
              <a:rPr lang="en-NZ" smtClean="0"/>
              <a:pPr/>
              <a:t>‹#›</a:t>
            </a:fld>
            <a:endParaRPr lang="en-NZ"/>
          </a:p>
        </p:txBody>
      </p:sp>
    </p:spTree>
    <p:extLst>
      <p:ext uri="{BB962C8B-B14F-4D97-AF65-F5344CB8AC3E}">
        <p14:creationId xmlns:p14="http://schemas.microsoft.com/office/powerpoint/2010/main" val="203968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78888-3C13-FF84-1F41-B2422D75CF72}"/>
              </a:ext>
            </a:extLst>
          </p:cNvPr>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endParaRPr lang="en-NZ" dirty="0"/>
          </a:p>
        </p:txBody>
      </p:sp>
      <p:sp>
        <p:nvSpPr>
          <p:cNvPr id="3" name="Text Placeholder 2">
            <a:extLst>
              <a:ext uri="{FF2B5EF4-FFF2-40B4-BE49-F238E27FC236}">
                <a16:creationId xmlns:a16="http://schemas.microsoft.com/office/drawing/2014/main" id="{51461A70-0998-86AF-A7EB-95659FA800FF}"/>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63A79623-D2E2-CDAC-1DAD-1D1C88D3E451}"/>
              </a:ext>
            </a:extLst>
          </p:cNvPr>
          <p:cNvSpPr>
            <a:spLocks noGrp="1"/>
          </p:cNvSpPr>
          <p:nvPr>
            <p:ph type="dt" sz="half" idx="10"/>
          </p:nvPr>
        </p:nvSpPr>
        <p:spPr/>
        <p:txBody>
          <a:bodyPr/>
          <a:lstStyle/>
          <a:p>
            <a:fld id="{06A9492C-068E-4F35-B6B2-7B9C043CA7E8}" type="datetimeFigureOut">
              <a:rPr lang="en-NZ" smtClean="0"/>
              <a:pPr/>
              <a:t>12/09/2026</a:t>
            </a:fld>
            <a:endParaRPr lang="en-NZ"/>
          </a:p>
        </p:txBody>
      </p:sp>
      <p:sp>
        <p:nvSpPr>
          <p:cNvPr id="5" name="Footer Placeholder 4">
            <a:extLst>
              <a:ext uri="{FF2B5EF4-FFF2-40B4-BE49-F238E27FC236}">
                <a16:creationId xmlns:a16="http://schemas.microsoft.com/office/drawing/2014/main" id="{E0DE234E-77D8-7064-E379-C072B337BEFA}"/>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FD8B4506-F8E7-45FF-BA16-4CA1B5127C5E}"/>
              </a:ext>
            </a:extLst>
          </p:cNvPr>
          <p:cNvSpPr>
            <a:spLocks noGrp="1"/>
          </p:cNvSpPr>
          <p:nvPr>
            <p:ph type="sldNum" sz="quarter" idx="12"/>
          </p:nvPr>
        </p:nvSpPr>
        <p:spPr/>
        <p:txBody>
          <a:bodyPr/>
          <a:lstStyle/>
          <a:p>
            <a:fld id="{E061B40D-5F1B-4598-B87B-CB22EB77975E}" type="slidenum">
              <a:rPr lang="en-NZ" smtClean="0"/>
              <a:pPr/>
              <a:t>‹#›</a:t>
            </a:fld>
            <a:endParaRPr lang="en-NZ"/>
          </a:p>
        </p:txBody>
      </p:sp>
    </p:spTree>
    <p:extLst>
      <p:ext uri="{BB962C8B-B14F-4D97-AF65-F5344CB8AC3E}">
        <p14:creationId xmlns:p14="http://schemas.microsoft.com/office/powerpoint/2010/main" val="1557045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65880-CB71-B425-F71A-D491B1745D62}"/>
              </a:ext>
            </a:extLst>
          </p:cNvPr>
          <p:cNvSpPr>
            <a:spLocks noGrp="1"/>
          </p:cNvSpPr>
          <p:nvPr>
            <p:ph type="title"/>
          </p:nvPr>
        </p:nvSpPr>
        <p:spPr/>
        <p:txBody>
          <a:bodyPr/>
          <a:lstStyle/>
          <a:p>
            <a:r>
              <a:rPr lang="en-US"/>
              <a:t>Click to edit Master title style</a:t>
            </a:r>
            <a:endParaRPr lang="en-NZ"/>
          </a:p>
        </p:txBody>
      </p:sp>
      <p:sp>
        <p:nvSpPr>
          <p:cNvPr id="3" name="Content Placeholder 2">
            <a:extLst>
              <a:ext uri="{FF2B5EF4-FFF2-40B4-BE49-F238E27FC236}">
                <a16:creationId xmlns:a16="http://schemas.microsoft.com/office/drawing/2014/main" id="{567AC946-8A34-5509-B78F-742A9988C0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Content Placeholder 3">
            <a:extLst>
              <a:ext uri="{FF2B5EF4-FFF2-40B4-BE49-F238E27FC236}">
                <a16:creationId xmlns:a16="http://schemas.microsoft.com/office/drawing/2014/main" id="{262A305F-209A-701D-2F1C-8CDFC087DCE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5" name="Date Placeholder 4">
            <a:extLst>
              <a:ext uri="{FF2B5EF4-FFF2-40B4-BE49-F238E27FC236}">
                <a16:creationId xmlns:a16="http://schemas.microsoft.com/office/drawing/2014/main" id="{E9B4A807-BAAB-A053-0F1F-6337FD19F3E8}"/>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6" name="Footer Placeholder 5">
            <a:extLst>
              <a:ext uri="{FF2B5EF4-FFF2-40B4-BE49-F238E27FC236}">
                <a16:creationId xmlns:a16="http://schemas.microsoft.com/office/drawing/2014/main" id="{47523DAE-71F8-4A7A-BCFD-9246305A004B}"/>
              </a:ext>
            </a:extLst>
          </p:cNvPr>
          <p:cNvSpPr>
            <a:spLocks noGrp="1"/>
          </p:cNvSpPr>
          <p:nvPr>
            <p:ph type="ftr" sz="quarter" idx="11"/>
          </p:nvPr>
        </p:nvSpPr>
        <p:spPr/>
        <p:txBody>
          <a:bodyPr/>
          <a:lstStyle/>
          <a:p>
            <a:endParaRPr lang="en-NZ"/>
          </a:p>
        </p:txBody>
      </p:sp>
      <p:sp>
        <p:nvSpPr>
          <p:cNvPr id="7" name="Slide Number Placeholder 6">
            <a:extLst>
              <a:ext uri="{FF2B5EF4-FFF2-40B4-BE49-F238E27FC236}">
                <a16:creationId xmlns:a16="http://schemas.microsoft.com/office/drawing/2014/main" id="{94369B3E-9363-B7E9-D7D3-95E10BAEB461}"/>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1295034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2733D-7C4F-BE00-2479-0FD48B70D0E8}"/>
              </a:ext>
            </a:extLst>
          </p:cNvPr>
          <p:cNvSpPr>
            <a:spLocks noGrp="1"/>
          </p:cNvSpPr>
          <p:nvPr>
            <p:ph type="title"/>
          </p:nvPr>
        </p:nvSpPr>
        <p:spPr>
          <a:xfrm>
            <a:off x="839788" y="365125"/>
            <a:ext cx="10515600" cy="1325563"/>
          </a:xfrm>
        </p:spPr>
        <p:txBody>
          <a:bodyPr/>
          <a:lstStyle/>
          <a:p>
            <a:r>
              <a:rPr lang="en-US"/>
              <a:t>Click to edit Master title style</a:t>
            </a:r>
            <a:endParaRPr lang="en-NZ"/>
          </a:p>
        </p:txBody>
      </p:sp>
      <p:sp>
        <p:nvSpPr>
          <p:cNvPr id="3" name="Text Placeholder 2">
            <a:extLst>
              <a:ext uri="{FF2B5EF4-FFF2-40B4-BE49-F238E27FC236}">
                <a16:creationId xmlns:a16="http://schemas.microsoft.com/office/drawing/2014/main" id="{E92BC997-8440-A158-0FE1-6AF374CC19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7915B43-E28D-8F2D-2C43-75068D7A94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5" name="Text Placeholder 4">
            <a:extLst>
              <a:ext uri="{FF2B5EF4-FFF2-40B4-BE49-F238E27FC236}">
                <a16:creationId xmlns:a16="http://schemas.microsoft.com/office/drawing/2014/main" id="{982904B4-F33E-B9C9-A3C4-52EA9AC615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B09C42-3DFD-F416-C5B3-2C7452333D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7" name="Date Placeholder 6">
            <a:extLst>
              <a:ext uri="{FF2B5EF4-FFF2-40B4-BE49-F238E27FC236}">
                <a16:creationId xmlns:a16="http://schemas.microsoft.com/office/drawing/2014/main" id="{2D6DE3E6-C913-7D2A-1996-716962FFB074}"/>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8" name="Footer Placeholder 7">
            <a:extLst>
              <a:ext uri="{FF2B5EF4-FFF2-40B4-BE49-F238E27FC236}">
                <a16:creationId xmlns:a16="http://schemas.microsoft.com/office/drawing/2014/main" id="{F8635943-264B-C7E8-946F-6929696F9956}"/>
              </a:ext>
            </a:extLst>
          </p:cNvPr>
          <p:cNvSpPr>
            <a:spLocks noGrp="1"/>
          </p:cNvSpPr>
          <p:nvPr>
            <p:ph type="ftr" sz="quarter" idx="11"/>
          </p:nvPr>
        </p:nvSpPr>
        <p:spPr/>
        <p:txBody>
          <a:bodyPr/>
          <a:lstStyle/>
          <a:p>
            <a:endParaRPr lang="en-NZ"/>
          </a:p>
        </p:txBody>
      </p:sp>
      <p:sp>
        <p:nvSpPr>
          <p:cNvPr id="9" name="Slide Number Placeholder 8">
            <a:extLst>
              <a:ext uri="{FF2B5EF4-FFF2-40B4-BE49-F238E27FC236}">
                <a16:creationId xmlns:a16="http://schemas.microsoft.com/office/drawing/2014/main" id="{4DD2BAC1-B7AF-AA5C-5CDD-0A7F0D5342AC}"/>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663133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C7995-5DC2-CC4A-2DC3-4E8C383291F1}"/>
              </a:ext>
            </a:extLst>
          </p:cNvPr>
          <p:cNvSpPr>
            <a:spLocks noGrp="1"/>
          </p:cNvSpPr>
          <p:nvPr>
            <p:ph type="title"/>
          </p:nvPr>
        </p:nvSpPr>
        <p:spPr/>
        <p:txBody>
          <a:bodyPr/>
          <a:lstStyle/>
          <a:p>
            <a:r>
              <a:rPr lang="en-US"/>
              <a:t>Click to edit Master title style</a:t>
            </a:r>
            <a:endParaRPr lang="en-NZ"/>
          </a:p>
        </p:txBody>
      </p:sp>
      <p:sp>
        <p:nvSpPr>
          <p:cNvPr id="3" name="Date Placeholder 2">
            <a:extLst>
              <a:ext uri="{FF2B5EF4-FFF2-40B4-BE49-F238E27FC236}">
                <a16:creationId xmlns:a16="http://schemas.microsoft.com/office/drawing/2014/main" id="{51C29935-77F0-829C-066D-9E9DDDB2723D}"/>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4" name="Footer Placeholder 3">
            <a:extLst>
              <a:ext uri="{FF2B5EF4-FFF2-40B4-BE49-F238E27FC236}">
                <a16:creationId xmlns:a16="http://schemas.microsoft.com/office/drawing/2014/main" id="{4ED48896-A5BC-39A9-89DA-7CC9C6691109}"/>
              </a:ext>
            </a:extLst>
          </p:cNvPr>
          <p:cNvSpPr>
            <a:spLocks noGrp="1"/>
          </p:cNvSpPr>
          <p:nvPr>
            <p:ph type="ftr" sz="quarter" idx="11"/>
          </p:nvPr>
        </p:nvSpPr>
        <p:spPr/>
        <p:txBody>
          <a:bodyPr/>
          <a:lstStyle/>
          <a:p>
            <a:endParaRPr lang="en-NZ"/>
          </a:p>
        </p:txBody>
      </p:sp>
      <p:sp>
        <p:nvSpPr>
          <p:cNvPr id="5" name="Slide Number Placeholder 4">
            <a:extLst>
              <a:ext uri="{FF2B5EF4-FFF2-40B4-BE49-F238E27FC236}">
                <a16:creationId xmlns:a16="http://schemas.microsoft.com/office/drawing/2014/main" id="{BEE73DA7-17C1-FAEC-679A-F9F769AF0A29}"/>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3928875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31AC4A-0843-47A9-2F0B-21B98A6A97A4}"/>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3" name="Footer Placeholder 2">
            <a:extLst>
              <a:ext uri="{FF2B5EF4-FFF2-40B4-BE49-F238E27FC236}">
                <a16:creationId xmlns:a16="http://schemas.microsoft.com/office/drawing/2014/main" id="{DCEB67E6-0A33-AE67-699E-D22580A84C89}"/>
              </a:ext>
            </a:extLst>
          </p:cNvPr>
          <p:cNvSpPr>
            <a:spLocks noGrp="1"/>
          </p:cNvSpPr>
          <p:nvPr>
            <p:ph type="ftr" sz="quarter" idx="11"/>
          </p:nvPr>
        </p:nvSpPr>
        <p:spPr/>
        <p:txBody>
          <a:bodyPr/>
          <a:lstStyle/>
          <a:p>
            <a:endParaRPr lang="en-NZ"/>
          </a:p>
        </p:txBody>
      </p:sp>
      <p:sp>
        <p:nvSpPr>
          <p:cNvPr id="4" name="Slide Number Placeholder 3">
            <a:extLst>
              <a:ext uri="{FF2B5EF4-FFF2-40B4-BE49-F238E27FC236}">
                <a16:creationId xmlns:a16="http://schemas.microsoft.com/office/drawing/2014/main" id="{4AEEF731-F8D8-E505-F79C-665FE74B01B9}"/>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283573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FEE77-B78F-A74F-9F7D-ECD7A19FA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NZ"/>
          </a:p>
        </p:txBody>
      </p:sp>
      <p:sp>
        <p:nvSpPr>
          <p:cNvPr id="3" name="Content Placeholder 2">
            <a:extLst>
              <a:ext uri="{FF2B5EF4-FFF2-40B4-BE49-F238E27FC236}">
                <a16:creationId xmlns:a16="http://schemas.microsoft.com/office/drawing/2014/main" id="{9BC4817E-86CB-ACE1-4802-76B1D5362C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Text Placeholder 3">
            <a:extLst>
              <a:ext uri="{FF2B5EF4-FFF2-40B4-BE49-F238E27FC236}">
                <a16:creationId xmlns:a16="http://schemas.microsoft.com/office/drawing/2014/main" id="{7EDF2423-1471-678F-F7A6-49E35914CD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D0A5B5-1263-CD36-015A-EB21FB0C3AA2}"/>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6" name="Footer Placeholder 5">
            <a:extLst>
              <a:ext uri="{FF2B5EF4-FFF2-40B4-BE49-F238E27FC236}">
                <a16:creationId xmlns:a16="http://schemas.microsoft.com/office/drawing/2014/main" id="{7AE562FF-5838-8A3A-5487-9BFD61C050CF}"/>
              </a:ext>
            </a:extLst>
          </p:cNvPr>
          <p:cNvSpPr>
            <a:spLocks noGrp="1"/>
          </p:cNvSpPr>
          <p:nvPr>
            <p:ph type="ftr" sz="quarter" idx="11"/>
          </p:nvPr>
        </p:nvSpPr>
        <p:spPr/>
        <p:txBody>
          <a:bodyPr/>
          <a:lstStyle/>
          <a:p>
            <a:endParaRPr lang="en-NZ"/>
          </a:p>
        </p:txBody>
      </p:sp>
      <p:sp>
        <p:nvSpPr>
          <p:cNvPr id="7" name="Slide Number Placeholder 6">
            <a:extLst>
              <a:ext uri="{FF2B5EF4-FFF2-40B4-BE49-F238E27FC236}">
                <a16:creationId xmlns:a16="http://schemas.microsoft.com/office/drawing/2014/main" id="{7F1691ED-1F9A-8FFA-78B1-904C5A8D5282}"/>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779080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1F5-B389-29FF-BE37-EB0593893D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NZ"/>
          </a:p>
        </p:txBody>
      </p:sp>
      <p:sp>
        <p:nvSpPr>
          <p:cNvPr id="3" name="Picture Placeholder 2">
            <a:extLst>
              <a:ext uri="{FF2B5EF4-FFF2-40B4-BE49-F238E27FC236}">
                <a16:creationId xmlns:a16="http://schemas.microsoft.com/office/drawing/2014/main" id="{D99F968A-D299-D3B6-2FAA-EAD9D59DA7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NZ"/>
          </a:p>
        </p:txBody>
      </p:sp>
      <p:sp>
        <p:nvSpPr>
          <p:cNvPr id="4" name="Text Placeholder 3">
            <a:extLst>
              <a:ext uri="{FF2B5EF4-FFF2-40B4-BE49-F238E27FC236}">
                <a16:creationId xmlns:a16="http://schemas.microsoft.com/office/drawing/2014/main" id="{DD3441F0-D264-2AB7-BA78-928A14EB5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B0540C-F752-4174-9304-D064E0A76DB9}"/>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6" name="Footer Placeholder 5">
            <a:extLst>
              <a:ext uri="{FF2B5EF4-FFF2-40B4-BE49-F238E27FC236}">
                <a16:creationId xmlns:a16="http://schemas.microsoft.com/office/drawing/2014/main" id="{ABAC83E8-924E-1CB0-8A11-DFFAB4044537}"/>
              </a:ext>
            </a:extLst>
          </p:cNvPr>
          <p:cNvSpPr>
            <a:spLocks noGrp="1"/>
          </p:cNvSpPr>
          <p:nvPr>
            <p:ph type="ftr" sz="quarter" idx="11"/>
          </p:nvPr>
        </p:nvSpPr>
        <p:spPr/>
        <p:txBody>
          <a:bodyPr/>
          <a:lstStyle/>
          <a:p>
            <a:endParaRPr lang="en-NZ"/>
          </a:p>
        </p:txBody>
      </p:sp>
      <p:sp>
        <p:nvSpPr>
          <p:cNvPr id="7" name="Slide Number Placeholder 6">
            <a:extLst>
              <a:ext uri="{FF2B5EF4-FFF2-40B4-BE49-F238E27FC236}">
                <a16:creationId xmlns:a16="http://schemas.microsoft.com/office/drawing/2014/main" id="{7E333D3A-1D0B-C69E-D28E-BDC48B1DED33}"/>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265904932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62E6F-8403-2FC7-913C-23B9B512C873}"/>
              </a:ext>
            </a:extLst>
          </p:cNvPr>
          <p:cNvSpPr>
            <a:spLocks noGrp="1"/>
          </p:cNvSpPr>
          <p:nvPr>
            <p:ph type="title"/>
          </p:nvPr>
        </p:nvSpPr>
        <p:spPr/>
        <p:txBody>
          <a:bodyPr/>
          <a:lstStyle/>
          <a:p>
            <a:r>
              <a:rPr lang="en-US"/>
              <a:t>Click to edit Master title style</a:t>
            </a:r>
            <a:endParaRPr lang="en-NZ"/>
          </a:p>
        </p:txBody>
      </p:sp>
      <p:sp>
        <p:nvSpPr>
          <p:cNvPr id="3" name="Vertical Text Placeholder 2">
            <a:extLst>
              <a:ext uri="{FF2B5EF4-FFF2-40B4-BE49-F238E27FC236}">
                <a16:creationId xmlns:a16="http://schemas.microsoft.com/office/drawing/2014/main" id="{040C0EE4-CD04-3FAE-AE47-9832D67AE6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5F26F788-56D4-B576-B6E9-C3AE65883DF0}"/>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5" name="Footer Placeholder 4">
            <a:extLst>
              <a:ext uri="{FF2B5EF4-FFF2-40B4-BE49-F238E27FC236}">
                <a16:creationId xmlns:a16="http://schemas.microsoft.com/office/drawing/2014/main" id="{201E2D3C-7889-1F3B-F755-6C9FA46BF486}"/>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03D0F356-F3D0-D492-B4AF-BFFED4FC2639}"/>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1065295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7785F1-643F-FB0E-0A80-2C9DD0D8863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NZ"/>
          </a:p>
        </p:txBody>
      </p:sp>
      <p:sp>
        <p:nvSpPr>
          <p:cNvPr id="3" name="Vertical Text Placeholder 2">
            <a:extLst>
              <a:ext uri="{FF2B5EF4-FFF2-40B4-BE49-F238E27FC236}">
                <a16:creationId xmlns:a16="http://schemas.microsoft.com/office/drawing/2014/main" id="{A38405A6-BF57-D417-5AAF-A100FB8E3E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53F60FCD-A5D9-4BE1-3571-8FEA4D5EB36C}"/>
              </a:ext>
            </a:extLst>
          </p:cNvPr>
          <p:cNvSpPr>
            <a:spLocks noGrp="1"/>
          </p:cNvSpPr>
          <p:nvPr>
            <p:ph type="dt" sz="half" idx="10"/>
          </p:nvPr>
        </p:nvSpPr>
        <p:spPr/>
        <p:txBody>
          <a:bodyPr/>
          <a:lstStyle/>
          <a:p>
            <a:fld id="{06A9492C-068E-4F35-B6B2-7B9C043CA7E8}" type="datetimeFigureOut">
              <a:rPr lang="en-NZ" smtClean="0"/>
              <a:t>12/09/2026</a:t>
            </a:fld>
            <a:endParaRPr lang="en-NZ"/>
          </a:p>
        </p:txBody>
      </p:sp>
      <p:sp>
        <p:nvSpPr>
          <p:cNvPr id="5" name="Footer Placeholder 4">
            <a:extLst>
              <a:ext uri="{FF2B5EF4-FFF2-40B4-BE49-F238E27FC236}">
                <a16:creationId xmlns:a16="http://schemas.microsoft.com/office/drawing/2014/main" id="{0285AA0B-4087-F5AE-D347-472C6308F4C5}"/>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9621668A-686A-B760-4465-2BA4735AC801}"/>
              </a:ext>
            </a:extLst>
          </p:cNvPr>
          <p:cNvSpPr>
            <a:spLocks noGrp="1"/>
          </p:cNvSpPr>
          <p:nvPr>
            <p:ph type="sldNum" sz="quarter" idx="12"/>
          </p:nvPr>
        </p:nvSpPr>
        <p:spPr/>
        <p:txBody>
          <a:bodyPr/>
          <a:lstStyle/>
          <a:p>
            <a:fld id="{E061B40D-5F1B-4598-B87B-CB22EB77975E}" type="slidenum">
              <a:rPr lang="en-NZ" smtClean="0"/>
              <a:t>‹#›</a:t>
            </a:fld>
            <a:endParaRPr lang="en-NZ"/>
          </a:p>
        </p:txBody>
      </p:sp>
    </p:spTree>
    <p:extLst>
      <p:ext uri="{BB962C8B-B14F-4D97-AF65-F5344CB8AC3E}">
        <p14:creationId xmlns:p14="http://schemas.microsoft.com/office/powerpoint/2010/main" val="1712908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EFAD4">
            <a:alpha val="25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61ABD1-2537-3B84-C899-0083CD6812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NZ"/>
          </a:p>
        </p:txBody>
      </p:sp>
      <p:sp>
        <p:nvSpPr>
          <p:cNvPr id="3" name="Text Placeholder 2">
            <a:extLst>
              <a:ext uri="{FF2B5EF4-FFF2-40B4-BE49-F238E27FC236}">
                <a16:creationId xmlns:a16="http://schemas.microsoft.com/office/drawing/2014/main" id="{2A878048-F26A-977D-919F-21C86B9D0E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B61EAD8B-A49B-3F24-2AAD-F4E191FF87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06A9492C-068E-4F35-B6B2-7B9C043CA7E8}" type="datetimeFigureOut">
              <a:rPr lang="en-NZ" smtClean="0"/>
              <a:pPr/>
              <a:t>12/09/2026</a:t>
            </a:fld>
            <a:endParaRPr lang="en-NZ"/>
          </a:p>
        </p:txBody>
      </p:sp>
      <p:sp>
        <p:nvSpPr>
          <p:cNvPr id="5" name="Footer Placeholder 4">
            <a:extLst>
              <a:ext uri="{FF2B5EF4-FFF2-40B4-BE49-F238E27FC236}">
                <a16:creationId xmlns:a16="http://schemas.microsoft.com/office/drawing/2014/main" id="{90ADFC98-D713-EB18-6454-C3B4F83268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NZ"/>
          </a:p>
        </p:txBody>
      </p:sp>
      <p:sp>
        <p:nvSpPr>
          <p:cNvPr id="6" name="Slide Number Placeholder 5">
            <a:extLst>
              <a:ext uri="{FF2B5EF4-FFF2-40B4-BE49-F238E27FC236}">
                <a16:creationId xmlns:a16="http://schemas.microsoft.com/office/drawing/2014/main" id="{3A684030-25B6-35F2-22AC-AAAAF6DC74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E061B40D-5F1B-4598-B87B-CB22EB77975E}" type="slidenum">
              <a:rPr lang="en-NZ" smtClean="0"/>
              <a:pPr/>
              <a:t>‹#›</a:t>
            </a:fld>
            <a:endParaRPr lang="en-NZ"/>
          </a:p>
        </p:txBody>
      </p:sp>
    </p:spTree>
    <p:extLst>
      <p:ext uri="{BB962C8B-B14F-4D97-AF65-F5344CB8AC3E}">
        <p14:creationId xmlns:p14="http://schemas.microsoft.com/office/powerpoint/2010/main" val="135520538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jpe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A611E38-54B1-CB73-619C-4DD6991F5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18DBB67-8A47-C398-ABE1-89A3949A5322}"/>
              </a:ext>
            </a:extLst>
          </p:cNvPr>
          <p:cNvSpPr>
            <a:spLocks noGrp="1"/>
          </p:cNvSpPr>
          <p:nvPr>
            <p:ph type="ctrTitle"/>
          </p:nvPr>
        </p:nvSpPr>
        <p:spPr>
          <a:xfrm>
            <a:off x="1524000" y="46703"/>
            <a:ext cx="9144000" cy="1909763"/>
          </a:xfrm>
        </p:spPr>
        <p:txBody>
          <a:bodyPr/>
          <a:lstStyle/>
          <a:p>
            <a:r>
              <a:rPr lang="en-NZ" b="1" dirty="0"/>
              <a:t>National Spiritual Day</a:t>
            </a:r>
          </a:p>
        </p:txBody>
      </p:sp>
      <p:sp>
        <p:nvSpPr>
          <p:cNvPr id="3" name="Subtitle 2">
            <a:extLst>
              <a:ext uri="{FF2B5EF4-FFF2-40B4-BE49-F238E27FC236}">
                <a16:creationId xmlns:a16="http://schemas.microsoft.com/office/drawing/2014/main" id="{F39FAD38-87F8-97A5-7464-29436F1168B1}"/>
              </a:ext>
            </a:extLst>
          </p:cNvPr>
          <p:cNvSpPr>
            <a:spLocks noGrp="1"/>
          </p:cNvSpPr>
          <p:nvPr>
            <p:ph type="subTitle" idx="1"/>
          </p:nvPr>
        </p:nvSpPr>
        <p:spPr>
          <a:xfrm>
            <a:off x="1524000" y="2048542"/>
            <a:ext cx="9144000" cy="1655762"/>
          </a:xfrm>
        </p:spPr>
        <p:txBody>
          <a:bodyPr>
            <a:normAutofit/>
          </a:bodyPr>
          <a:lstStyle/>
          <a:p>
            <a:r>
              <a:rPr lang="en-NZ" sz="4800" b="1" dirty="0"/>
              <a:t>22 September</a:t>
            </a:r>
          </a:p>
        </p:txBody>
      </p:sp>
      <p:pic>
        <p:nvPicPr>
          <p:cNvPr id="13" name="Picture 12">
            <a:extLst>
              <a:ext uri="{FF2B5EF4-FFF2-40B4-BE49-F238E27FC236}">
                <a16:creationId xmlns:a16="http://schemas.microsoft.com/office/drawing/2014/main" id="{76250021-9DD7-433E-7F16-D9DBEC88FF9D}"/>
              </a:ext>
            </a:extLst>
          </p:cNvPr>
          <p:cNvPicPr>
            <a:picLocks noChangeAspect="1"/>
          </p:cNvPicPr>
          <p:nvPr/>
        </p:nvPicPr>
        <p:blipFill>
          <a:blip r:embed="rId4"/>
          <a:srcRect/>
          <a:stretch>
            <a:fillRect/>
          </a:stretch>
        </p:blipFill>
        <p:spPr>
          <a:xfrm>
            <a:off x="253475" y="5417573"/>
            <a:ext cx="1705587" cy="1205999"/>
          </a:xfrm>
          <a:prstGeom prst="rect">
            <a:avLst/>
          </a:prstGeom>
        </p:spPr>
      </p:pic>
      <p:pic>
        <p:nvPicPr>
          <p:cNvPr id="17" name="Picture 16">
            <a:extLst>
              <a:ext uri="{FF2B5EF4-FFF2-40B4-BE49-F238E27FC236}">
                <a16:creationId xmlns:a16="http://schemas.microsoft.com/office/drawing/2014/main" id="{C8A851EB-C12C-8084-A0A2-C306A9C47C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96338" y="5358581"/>
            <a:ext cx="2242187" cy="1206000"/>
          </a:xfrm>
          <a:prstGeom prst="rect">
            <a:avLst/>
          </a:prstGeom>
        </p:spPr>
      </p:pic>
    </p:spTree>
    <p:extLst>
      <p:ext uri="{BB962C8B-B14F-4D97-AF65-F5344CB8AC3E}">
        <p14:creationId xmlns:p14="http://schemas.microsoft.com/office/powerpoint/2010/main" val="515223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2F6EC0E-077F-3624-DC56-E676B17E00CF}"/>
              </a:ext>
            </a:extLst>
          </p:cNvPr>
          <p:cNvPicPr>
            <a:picLocks noChangeAspect="1"/>
          </p:cNvPicPr>
          <p:nvPr/>
        </p:nvPicPr>
        <p:blipFill>
          <a:blip r:embed="rId3"/>
          <a:stretch>
            <a:fillRect/>
          </a:stretch>
        </p:blipFill>
        <p:spPr>
          <a:xfrm>
            <a:off x="7739972" y="216705"/>
            <a:ext cx="4247368" cy="6424589"/>
          </a:xfrm>
          <a:prstGeom prst="rect">
            <a:avLst/>
          </a:prstGeom>
        </p:spPr>
      </p:pic>
      <p:sp>
        <p:nvSpPr>
          <p:cNvPr id="2" name="Title 1">
            <a:extLst>
              <a:ext uri="{FF2B5EF4-FFF2-40B4-BE49-F238E27FC236}">
                <a16:creationId xmlns:a16="http://schemas.microsoft.com/office/drawing/2014/main" id="{39D8DFEE-744B-AE9B-2DD0-4B3CAB73A955}"/>
              </a:ext>
            </a:extLst>
          </p:cNvPr>
          <p:cNvSpPr>
            <a:spLocks noGrp="1"/>
          </p:cNvSpPr>
          <p:nvPr>
            <p:ph type="title"/>
          </p:nvPr>
        </p:nvSpPr>
        <p:spPr>
          <a:xfrm>
            <a:off x="0" y="1033719"/>
            <a:ext cx="7579018" cy="1561997"/>
          </a:xfrm>
          <a:solidFill>
            <a:schemeClr val="bg1"/>
          </a:solidFill>
        </p:spPr>
        <p:txBody>
          <a:bodyPr/>
          <a:lstStyle/>
          <a:p>
            <a:pPr marL="628650"/>
            <a:r>
              <a:rPr lang="en-US" dirty="0">
                <a:solidFill>
                  <a:srgbClr val="FFFEF4"/>
                </a:solidFill>
              </a:rPr>
              <a:t>Early Spiritualism in</a:t>
            </a:r>
            <a:br>
              <a:rPr lang="en-US" dirty="0">
                <a:solidFill>
                  <a:srgbClr val="FFFEF4"/>
                </a:solidFill>
              </a:rPr>
            </a:br>
            <a:r>
              <a:rPr lang="en-US" dirty="0">
                <a:solidFill>
                  <a:srgbClr val="FFFEF4"/>
                </a:solidFill>
              </a:rPr>
              <a:t>New Zealand</a:t>
            </a:r>
            <a:endParaRPr lang="en-NZ" dirty="0">
              <a:solidFill>
                <a:srgbClr val="FFFEF4"/>
              </a:solidFill>
            </a:endParaRPr>
          </a:p>
        </p:txBody>
      </p:sp>
      <p:sp>
        <p:nvSpPr>
          <p:cNvPr id="3" name="Content Placeholder 2">
            <a:extLst>
              <a:ext uri="{FF2B5EF4-FFF2-40B4-BE49-F238E27FC236}">
                <a16:creationId xmlns:a16="http://schemas.microsoft.com/office/drawing/2014/main" id="{6033DDA2-BDC4-DA75-63B3-A5157B435400}"/>
              </a:ext>
            </a:extLst>
          </p:cNvPr>
          <p:cNvSpPr>
            <a:spLocks noGrp="1"/>
          </p:cNvSpPr>
          <p:nvPr>
            <p:ph idx="1"/>
          </p:nvPr>
        </p:nvSpPr>
        <p:spPr>
          <a:xfrm>
            <a:off x="671219" y="3048871"/>
            <a:ext cx="6907800" cy="3355975"/>
          </a:xfrm>
        </p:spPr>
        <p:txBody>
          <a:bodyPr/>
          <a:lstStyle/>
          <a:p>
            <a:pPr>
              <a:spcBef>
                <a:spcPts val="2400"/>
              </a:spcBef>
            </a:pPr>
            <a:r>
              <a:rPr lang="en-US" dirty="0"/>
              <a:t>A strong, supportive Spiritualist community</a:t>
            </a:r>
          </a:p>
          <a:p>
            <a:pPr>
              <a:spcBef>
                <a:spcPts val="2400"/>
              </a:spcBef>
            </a:pPr>
            <a:r>
              <a:rPr lang="en-US" dirty="0"/>
              <a:t>Daily life guided by an inclusive spiritual philosophy</a:t>
            </a:r>
          </a:p>
          <a:p>
            <a:pPr>
              <a:spcBef>
                <a:spcPts val="2400"/>
              </a:spcBef>
            </a:pPr>
            <a:r>
              <a:rPr lang="en-US" dirty="0"/>
              <a:t>Focus on personal responsibility and natural law</a:t>
            </a:r>
          </a:p>
          <a:p>
            <a:endParaRPr lang="en-NZ" dirty="0"/>
          </a:p>
        </p:txBody>
      </p:sp>
      <p:sp>
        <p:nvSpPr>
          <p:cNvPr id="9" name="Rectangle 8">
            <a:extLst>
              <a:ext uri="{FF2B5EF4-FFF2-40B4-BE49-F238E27FC236}">
                <a16:creationId xmlns:a16="http://schemas.microsoft.com/office/drawing/2014/main" id="{4064D14F-6662-D338-8875-CF8200D8266E}"/>
              </a:ext>
            </a:extLst>
          </p:cNvPr>
          <p:cNvSpPr/>
          <p:nvPr/>
        </p:nvSpPr>
        <p:spPr>
          <a:xfrm rot="5400000">
            <a:off x="4230495" y="3348525"/>
            <a:ext cx="6858000" cy="160953"/>
          </a:xfrm>
          <a:prstGeom prst="rect">
            <a:avLst/>
          </a:prstGeom>
          <a:solidFill>
            <a:srgbClr val="C8AC2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30172F7E-24AE-2633-73FF-6472CC3D2405}"/>
              </a:ext>
            </a:extLst>
          </p:cNvPr>
          <p:cNvSpPr txBox="1"/>
          <p:nvPr/>
        </p:nvSpPr>
        <p:spPr>
          <a:xfrm>
            <a:off x="631890" y="495831"/>
            <a:ext cx="1503232" cy="369332"/>
          </a:xfrm>
          <a:prstGeom prst="rect">
            <a:avLst/>
          </a:prstGeom>
          <a:noFill/>
        </p:spPr>
        <p:txBody>
          <a:bodyPr wrap="none" rtlCol="0">
            <a:spAutoFit/>
          </a:bodyPr>
          <a:lstStyle/>
          <a:p>
            <a:r>
              <a:rPr lang="en-NZ" b="1" dirty="0">
                <a:solidFill>
                  <a:srgbClr val="C8AC2F"/>
                </a:solidFill>
              </a:rPr>
              <a:t>EARLY 1900s</a:t>
            </a:r>
          </a:p>
        </p:txBody>
      </p:sp>
    </p:spTree>
    <p:extLst>
      <p:ext uri="{BB962C8B-B14F-4D97-AF65-F5344CB8AC3E}">
        <p14:creationId xmlns:p14="http://schemas.microsoft.com/office/powerpoint/2010/main" val="684932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881E8-A717-281E-2832-D959D3E15244}"/>
            </a:ext>
          </a:extLst>
        </p:cNvPr>
        <p:cNvGrpSpPr/>
        <p:nvPr/>
      </p:nvGrpSpPr>
      <p:grpSpPr>
        <a:xfrm>
          <a:off x="0" y="0"/>
          <a:ext cx="0" cy="0"/>
          <a:chOff x="0" y="0"/>
          <a:chExt cx="0" cy="0"/>
        </a:xfrm>
      </p:grpSpPr>
      <p:pic>
        <p:nvPicPr>
          <p:cNvPr id="4" name="Image 0" descr="A single candle glowing in a dim room">
            <a:extLst>
              <a:ext uri="{FF2B5EF4-FFF2-40B4-BE49-F238E27FC236}">
                <a16:creationId xmlns:a16="http://schemas.microsoft.com/office/drawing/2014/main" id="{60CAA390-CBEA-7CE3-6FA4-6F4783CB424C}"/>
              </a:ext>
            </a:extLst>
          </p:cNvPr>
          <p:cNvPicPr>
            <a:picLocks noChangeAspect="1"/>
          </p:cNvPicPr>
          <p:nvPr/>
        </p:nvPicPr>
        <p:blipFill>
          <a:blip r:embed="rId3"/>
          <a:srcRect l="1333" t="2177" r="1333"/>
          <a:stretch>
            <a:fillRect/>
          </a:stretch>
        </p:blipFill>
        <p:spPr>
          <a:xfrm>
            <a:off x="194150" y="216705"/>
            <a:ext cx="4261612" cy="6424589"/>
          </a:xfrm>
          <a:prstGeom prst="rect">
            <a:avLst/>
          </a:prstGeom>
        </p:spPr>
      </p:pic>
      <p:sp>
        <p:nvSpPr>
          <p:cNvPr id="2" name="Title 1">
            <a:extLst>
              <a:ext uri="{FF2B5EF4-FFF2-40B4-BE49-F238E27FC236}">
                <a16:creationId xmlns:a16="http://schemas.microsoft.com/office/drawing/2014/main" id="{08C9761D-FC60-63BB-3F25-D499309A044F}"/>
              </a:ext>
            </a:extLst>
          </p:cNvPr>
          <p:cNvSpPr>
            <a:spLocks noGrp="1"/>
          </p:cNvSpPr>
          <p:nvPr>
            <p:ph type="title"/>
          </p:nvPr>
        </p:nvSpPr>
        <p:spPr>
          <a:xfrm>
            <a:off x="4611341" y="1033719"/>
            <a:ext cx="7579018" cy="1561997"/>
          </a:xfrm>
          <a:solidFill>
            <a:schemeClr val="bg1"/>
          </a:solidFill>
        </p:spPr>
        <p:txBody>
          <a:bodyPr/>
          <a:lstStyle/>
          <a:p>
            <a:pPr marL="628650"/>
            <a:r>
              <a:rPr lang="en-US" dirty="0">
                <a:solidFill>
                  <a:srgbClr val="FFFEF4"/>
                </a:solidFill>
              </a:rPr>
              <a:t>Spiritual Practices &amp; Mediumship</a:t>
            </a:r>
            <a:endParaRPr lang="en-NZ" dirty="0">
              <a:solidFill>
                <a:srgbClr val="FFFEF4"/>
              </a:solidFill>
            </a:endParaRPr>
          </a:p>
        </p:txBody>
      </p:sp>
      <p:sp>
        <p:nvSpPr>
          <p:cNvPr id="3" name="Content Placeholder 2">
            <a:extLst>
              <a:ext uri="{FF2B5EF4-FFF2-40B4-BE49-F238E27FC236}">
                <a16:creationId xmlns:a16="http://schemas.microsoft.com/office/drawing/2014/main" id="{3C6459F0-7C3B-DC26-F1E1-A1BCC37B995B}"/>
              </a:ext>
            </a:extLst>
          </p:cNvPr>
          <p:cNvSpPr>
            <a:spLocks noGrp="1"/>
          </p:cNvSpPr>
          <p:nvPr>
            <p:ph idx="1"/>
          </p:nvPr>
        </p:nvSpPr>
        <p:spPr>
          <a:xfrm>
            <a:off x="5282560" y="3048871"/>
            <a:ext cx="6907800" cy="3355975"/>
          </a:xfrm>
        </p:spPr>
        <p:txBody>
          <a:bodyPr/>
          <a:lstStyle/>
          <a:p>
            <a:pPr>
              <a:spcBef>
                <a:spcPts val="2400"/>
              </a:spcBef>
            </a:pPr>
            <a:r>
              <a:rPr lang="en-US" dirty="0"/>
              <a:t>Communication with spirit beings</a:t>
            </a:r>
          </a:p>
          <a:p>
            <a:pPr>
              <a:spcBef>
                <a:spcPts val="2400"/>
              </a:spcBef>
            </a:pPr>
            <a:r>
              <a:rPr lang="en-US" dirty="0"/>
              <a:t>Mediumship offered comfort and healing</a:t>
            </a:r>
          </a:p>
          <a:p>
            <a:pPr>
              <a:spcBef>
                <a:spcPts val="2400"/>
              </a:spcBef>
            </a:pPr>
            <a:r>
              <a:rPr lang="en-US" dirty="0"/>
              <a:t>Angels, guides, and loved ones</a:t>
            </a:r>
          </a:p>
        </p:txBody>
      </p:sp>
      <p:sp>
        <p:nvSpPr>
          <p:cNvPr id="9" name="Rectangle 8">
            <a:extLst>
              <a:ext uri="{FF2B5EF4-FFF2-40B4-BE49-F238E27FC236}">
                <a16:creationId xmlns:a16="http://schemas.microsoft.com/office/drawing/2014/main" id="{4859431A-F0B6-93FD-0321-6948ADCA325E}"/>
              </a:ext>
            </a:extLst>
          </p:cNvPr>
          <p:cNvSpPr/>
          <p:nvPr/>
        </p:nvSpPr>
        <p:spPr>
          <a:xfrm rot="5400000">
            <a:off x="1103505" y="3348523"/>
            <a:ext cx="6858000" cy="160953"/>
          </a:xfrm>
          <a:prstGeom prst="rect">
            <a:avLst/>
          </a:prstGeom>
          <a:solidFill>
            <a:srgbClr val="C8AC2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47A49202-84EF-E903-5753-184DD142456E}"/>
              </a:ext>
            </a:extLst>
          </p:cNvPr>
          <p:cNvSpPr txBox="1"/>
          <p:nvPr/>
        </p:nvSpPr>
        <p:spPr>
          <a:xfrm>
            <a:off x="5243231" y="495831"/>
            <a:ext cx="1248290" cy="369332"/>
          </a:xfrm>
          <a:prstGeom prst="rect">
            <a:avLst/>
          </a:prstGeom>
          <a:noFill/>
        </p:spPr>
        <p:txBody>
          <a:bodyPr wrap="none" rtlCol="0">
            <a:spAutoFit/>
          </a:bodyPr>
          <a:lstStyle/>
          <a:p>
            <a:r>
              <a:rPr lang="en-NZ" b="1" dirty="0">
                <a:solidFill>
                  <a:srgbClr val="C8AC2F"/>
                </a:solidFill>
              </a:rPr>
              <a:t>PRACTICE</a:t>
            </a:r>
          </a:p>
        </p:txBody>
      </p:sp>
    </p:spTree>
    <p:extLst>
      <p:ext uri="{BB962C8B-B14F-4D97-AF65-F5344CB8AC3E}">
        <p14:creationId xmlns:p14="http://schemas.microsoft.com/office/powerpoint/2010/main" val="169339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FDB28-D75F-C833-EDE4-B8FDFB9584FF}"/>
            </a:ext>
          </a:extLst>
        </p:cNvPr>
        <p:cNvGrpSpPr/>
        <p:nvPr/>
      </p:nvGrpSpPr>
      <p:grpSpPr>
        <a:xfrm>
          <a:off x="0" y="0"/>
          <a:ext cx="0" cy="0"/>
          <a:chOff x="0" y="0"/>
          <a:chExt cx="0" cy="0"/>
        </a:xfrm>
      </p:grpSpPr>
      <p:pic>
        <p:nvPicPr>
          <p:cNvPr id="4" name="Image 0" descr="Aged legal parchment with a quill pen and wax seal">
            <a:extLst>
              <a:ext uri="{FF2B5EF4-FFF2-40B4-BE49-F238E27FC236}">
                <a16:creationId xmlns:a16="http://schemas.microsoft.com/office/drawing/2014/main" id="{AA81C861-5F7E-37EF-2F27-3ABB7203E60A}"/>
              </a:ext>
            </a:extLst>
          </p:cNvPr>
          <p:cNvPicPr>
            <a:picLocks noChangeAspect="1"/>
          </p:cNvPicPr>
          <p:nvPr/>
        </p:nvPicPr>
        <p:blipFill>
          <a:blip r:embed="rId3"/>
          <a:srcRect l="1333" t="751" r="1333" b="1098"/>
          <a:stretch>
            <a:fillRect/>
          </a:stretch>
        </p:blipFill>
        <p:spPr>
          <a:xfrm>
            <a:off x="7739971" y="216705"/>
            <a:ext cx="4247368" cy="6424590"/>
          </a:xfrm>
          <a:prstGeom prst="rect">
            <a:avLst/>
          </a:prstGeom>
        </p:spPr>
      </p:pic>
      <p:sp>
        <p:nvSpPr>
          <p:cNvPr id="2" name="Title 1">
            <a:extLst>
              <a:ext uri="{FF2B5EF4-FFF2-40B4-BE49-F238E27FC236}">
                <a16:creationId xmlns:a16="http://schemas.microsoft.com/office/drawing/2014/main" id="{D3316E50-87AB-3375-6A50-7F294220C76F}"/>
              </a:ext>
            </a:extLst>
          </p:cNvPr>
          <p:cNvSpPr>
            <a:spLocks noGrp="1"/>
          </p:cNvSpPr>
          <p:nvPr>
            <p:ph type="title"/>
          </p:nvPr>
        </p:nvSpPr>
        <p:spPr>
          <a:xfrm>
            <a:off x="0" y="1033719"/>
            <a:ext cx="7579018" cy="1561997"/>
          </a:xfrm>
          <a:solidFill>
            <a:schemeClr val="bg1"/>
          </a:solidFill>
        </p:spPr>
        <p:txBody>
          <a:bodyPr/>
          <a:lstStyle/>
          <a:p>
            <a:pPr marL="628650"/>
            <a:r>
              <a:rPr lang="en-US" dirty="0">
                <a:solidFill>
                  <a:srgbClr val="FFFEF4"/>
                </a:solidFill>
              </a:rPr>
              <a:t>Legal Challenges &amp;</a:t>
            </a:r>
            <a:br>
              <a:rPr lang="en-US" dirty="0">
                <a:solidFill>
                  <a:srgbClr val="FFFEF4"/>
                </a:solidFill>
              </a:rPr>
            </a:br>
            <a:r>
              <a:rPr lang="en-US" dirty="0">
                <a:solidFill>
                  <a:srgbClr val="FFFEF4"/>
                </a:solidFill>
              </a:rPr>
              <a:t>the Witchcraft Act</a:t>
            </a:r>
            <a:endParaRPr lang="en-NZ" dirty="0">
              <a:solidFill>
                <a:srgbClr val="FFFEF4"/>
              </a:solidFill>
            </a:endParaRPr>
          </a:p>
        </p:txBody>
      </p:sp>
      <p:sp>
        <p:nvSpPr>
          <p:cNvPr id="3" name="Content Placeholder 2">
            <a:extLst>
              <a:ext uri="{FF2B5EF4-FFF2-40B4-BE49-F238E27FC236}">
                <a16:creationId xmlns:a16="http://schemas.microsoft.com/office/drawing/2014/main" id="{156E930B-5424-5330-6720-FD20406CAD9D}"/>
              </a:ext>
            </a:extLst>
          </p:cNvPr>
          <p:cNvSpPr>
            <a:spLocks noGrp="1"/>
          </p:cNvSpPr>
          <p:nvPr>
            <p:ph idx="1"/>
          </p:nvPr>
        </p:nvSpPr>
        <p:spPr>
          <a:xfrm>
            <a:off x="671219" y="3048871"/>
            <a:ext cx="6907800" cy="3355975"/>
          </a:xfrm>
        </p:spPr>
        <p:txBody>
          <a:bodyPr/>
          <a:lstStyle/>
          <a:p>
            <a:pPr>
              <a:spcBef>
                <a:spcPts val="2400"/>
              </a:spcBef>
            </a:pPr>
            <a:r>
              <a:rPr lang="en-US" dirty="0"/>
              <a:t>The English Witchcraft Act 1562 still applied in New Zealand</a:t>
            </a:r>
          </a:p>
          <a:p>
            <a:pPr>
              <a:spcBef>
                <a:spcPts val="2400"/>
              </a:spcBef>
            </a:pPr>
            <a:r>
              <a:rPr lang="en-US" dirty="0"/>
              <a:t>Penalties included imprisonment and death</a:t>
            </a:r>
          </a:p>
          <a:p>
            <a:pPr>
              <a:spcBef>
                <a:spcPts val="2400"/>
              </a:spcBef>
            </a:pPr>
            <a:r>
              <a:rPr lang="en-US" dirty="0"/>
              <a:t>Spiritualists feared being misunderstood</a:t>
            </a:r>
          </a:p>
        </p:txBody>
      </p:sp>
      <p:sp>
        <p:nvSpPr>
          <p:cNvPr id="9" name="Rectangle 8">
            <a:extLst>
              <a:ext uri="{FF2B5EF4-FFF2-40B4-BE49-F238E27FC236}">
                <a16:creationId xmlns:a16="http://schemas.microsoft.com/office/drawing/2014/main" id="{3216EE0F-9C8C-8F13-4EFA-C0ED5067FAAC}"/>
              </a:ext>
            </a:extLst>
          </p:cNvPr>
          <p:cNvSpPr/>
          <p:nvPr/>
        </p:nvSpPr>
        <p:spPr>
          <a:xfrm rot="5400000">
            <a:off x="4230495" y="3348525"/>
            <a:ext cx="6858000" cy="160953"/>
          </a:xfrm>
          <a:prstGeom prst="rect">
            <a:avLst/>
          </a:prstGeom>
          <a:solidFill>
            <a:srgbClr val="C8AC2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6D8F4AAB-ECB1-5CD6-6F9D-DB527EF8B5A6}"/>
              </a:ext>
            </a:extLst>
          </p:cNvPr>
          <p:cNvSpPr txBox="1"/>
          <p:nvPr/>
        </p:nvSpPr>
        <p:spPr>
          <a:xfrm>
            <a:off x="631890" y="495831"/>
            <a:ext cx="1398844" cy="369332"/>
          </a:xfrm>
          <a:prstGeom prst="rect">
            <a:avLst/>
          </a:prstGeom>
          <a:noFill/>
        </p:spPr>
        <p:txBody>
          <a:bodyPr wrap="none" rtlCol="0">
            <a:spAutoFit/>
          </a:bodyPr>
          <a:lstStyle/>
          <a:p>
            <a:r>
              <a:rPr lang="en-NZ" b="1" dirty="0">
                <a:solidFill>
                  <a:srgbClr val="C8AC2F"/>
                </a:solidFill>
              </a:rPr>
              <a:t>LEGAL RISK</a:t>
            </a:r>
          </a:p>
        </p:txBody>
      </p:sp>
    </p:spTree>
    <p:extLst>
      <p:ext uri="{BB962C8B-B14F-4D97-AF65-F5344CB8AC3E}">
        <p14:creationId xmlns:p14="http://schemas.microsoft.com/office/powerpoint/2010/main" val="1635362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F0061-58F0-5CAA-3725-0AE81F936876}"/>
            </a:ext>
          </a:extLst>
        </p:cNvPr>
        <p:cNvGrpSpPr/>
        <p:nvPr/>
      </p:nvGrpSpPr>
      <p:grpSpPr>
        <a:xfrm>
          <a:off x="0" y="0"/>
          <a:ext cx="0" cy="0"/>
          <a:chOff x="0" y="0"/>
          <a:chExt cx="0" cy="0"/>
        </a:xfrm>
      </p:grpSpPr>
      <p:sp>
        <p:nvSpPr>
          <p:cNvPr id="35" name="Card background">
            <a:extLst>
              <a:ext uri="{FF2B5EF4-FFF2-40B4-BE49-F238E27FC236}">
                <a16:creationId xmlns:a16="http://schemas.microsoft.com/office/drawing/2014/main" id="{C411E42F-5A44-B063-A87F-B29481D1C2A9}"/>
              </a:ext>
              <a:ext uri="{C183D7F6-B498-43B3-948B-1728B52AA6E4}">
                <adec:decorative xmlns:adec="http://schemas.microsoft.com/office/drawing/2017/decorative" val="1"/>
              </a:ext>
            </a:extLst>
          </p:cNvPr>
          <p:cNvSpPr/>
          <p:nvPr/>
        </p:nvSpPr>
        <p:spPr>
          <a:xfrm>
            <a:off x="660737" y="3101599"/>
            <a:ext cx="3091456" cy="2722681"/>
          </a:xfrm>
          <a:prstGeom prst="rect">
            <a:avLst/>
          </a:prstGeom>
          <a:solidFill>
            <a:srgbClr val="FFFFFF"/>
          </a:solidFill>
          <a:ln w="12700">
            <a:solidFill>
              <a:srgbClr val="E7E2D3"/>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37" name="Card accent">
            <a:extLst>
              <a:ext uri="{FF2B5EF4-FFF2-40B4-BE49-F238E27FC236}">
                <a16:creationId xmlns:a16="http://schemas.microsoft.com/office/drawing/2014/main" id="{6C17F623-E4B9-9AFB-7696-878E06895824}"/>
              </a:ext>
              <a:ext uri="{C183D7F6-B498-43B3-948B-1728B52AA6E4}">
                <adec:decorative xmlns:adec="http://schemas.microsoft.com/office/drawing/2017/decorative" val="1"/>
              </a:ext>
            </a:extLst>
          </p:cNvPr>
          <p:cNvSpPr/>
          <p:nvPr/>
        </p:nvSpPr>
        <p:spPr>
          <a:xfrm>
            <a:off x="660737" y="3101600"/>
            <a:ext cx="3091456" cy="82864"/>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39" name="Card background">
            <a:extLst>
              <a:ext uri="{FF2B5EF4-FFF2-40B4-BE49-F238E27FC236}">
                <a16:creationId xmlns:a16="http://schemas.microsoft.com/office/drawing/2014/main" id="{72C6C378-F888-D121-FFB8-55AFD0295085}"/>
              </a:ext>
              <a:ext uri="{C183D7F6-B498-43B3-948B-1728B52AA6E4}">
                <adec:decorative xmlns:adec="http://schemas.microsoft.com/office/drawing/2017/decorative" val="1"/>
              </a:ext>
            </a:extLst>
          </p:cNvPr>
          <p:cNvSpPr/>
          <p:nvPr/>
        </p:nvSpPr>
        <p:spPr>
          <a:xfrm>
            <a:off x="8439807" y="3092171"/>
            <a:ext cx="3091456" cy="2722681"/>
          </a:xfrm>
          <a:prstGeom prst="rect">
            <a:avLst/>
          </a:prstGeom>
          <a:solidFill>
            <a:srgbClr val="FFFFFF"/>
          </a:solidFill>
          <a:ln w="12700">
            <a:solidFill>
              <a:srgbClr val="E7E2D3"/>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41" name="Card accent">
            <a:extLst>
              <a:ext uri="{FF2B5EF4-FFF2-40B4-BE49-F238E27FC236}">
                <a16:creationId xmlns:a16="http://schemas.microsoft.com/office/drawing/2014/main" id="{BA4566B6-0261-924E-9889-E67AB7C55EAF}"/>
              </a:ext>
              <a:ext uri="{C183D7F6-B498-43B3-948B-1728B52AA6E4}">
                <adec:decorative xmlns:adec="http://schemas.microsoft.com/office/drawing/2017/decorative" val="1"/>
              </a:ext>
            </a:extLst>
          </p:cNvPr>
          <p:cNvSpPr/>
          <p:nvPr/>
        </p:nvSpPr>
        <p:spPr>
          <a:xfrm>
            <a:off x="8439807" y="3092172"/>
            <a:ext cx="3091456" cy="82864"/>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43" name="Card background">
            <a:extLst>
              <a:ext uri="{FF2B5EF4-FFF2-40B4-BE49-F238E27FC236}">
                <a16:creationId xmlns:a16="http://schemas.microsoft.com/office/drawing/2014/main" id="{245CE11F-5F15-D879-F8D6-D2D24E02588D}"/>
              </a:ext>
              <a:ext uri="{C183D7F6-B498-43B3-948B-1728B52AA6E4}">
                <adec:decorative xmlns:adec="http://schemas.microsoft.com/office/drawing/2017/decorative" val="1"/>
              </a:ext>
            </a:extLst>
          </p:cNvPr>
          <p:cNvSpPr/>
          <p:nvPr/>
        </p:nvSpPr>
        <p:spPr>
          <a:xfrm>
            <a:off x="4550272" y="3101599"/>
            <a:ext cx="3091456" cy="2722681"/>
          </a:xfrm>
          <a:prstGeom prst="rect">
            <a:avLst/>
          </a:prstGeom>
          <a:solidFill>
            <a:srgbClr val="FFFFFF"/>
          </a:solidFill>
          <a:ln w="12700">
            <a:solidFill>
              <a:srgbClr val="E7E2D3"/>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45" name="Card accent">
            <a:extLst>
              <a:ext uri="{FF2B5EF4-FFF2-40B4-BE49-F238E27FC236}">
                <a16:creationId xmlns:a16="http://schemas.microsoft.com/office/drawing/2014/main" id="{87A7A46C-16E3-58A1-DA92-68634B38F1F6}"/>
              </a:ext>
              <a:ext uri="{C183D7F6-B498-43B3-948B-1728B52AA6E4}">
                <adec:decorative xmlns:adec="http://schemas.microsoft.com/office/drawing/2017/decorative" val="1"/>
              </a:ext>
            </a:extLst>
          </p:cNvPr>
          <p:cNvSpPr/>
          <p:nvPr/>
        </p:nvSpPr>
        <p:spPr>
          <a:xfrm>
            <a:off x="4550272" y="3101600"/>
            <a:ext cx="3091456" cy="82864"/>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2" name="Title 1">
            <a:extLst>
              <a:ext uri="{FF2B5EF4-FFF2-40B4-BE49-F238E27FC236}">
                <a16:creationId xmlns:a16="http://schemas.microsoft.com/office/drawing/2014/main" id="{33F7B29E-327E-6F46-85C5-42A1598C4372}"/>
              </a:ext>
            </a:extLst>
          </p:cNvPr>
          <p:cNvSpPr>
            <a:spLocks noGrp="1"/>
          </p:cNvSpPr>
          <p:nvPr>
            <p:ph type="title"/>
          </p:nvPr>
        </p:nvSpPr>
        <p:spPr>
          <a:xfrm>
            <a:off x="0" y="1033719"/>
            <a:ext cx="12190359" cy="1561997"/>
          </a:xfrm>
          <a:solidFill>
            <a:schemeClr val="bg1"/>
          </a:solidFill>
        </p:spPr>
        <p:txBody>
          <a:bodyPr/>
          <a:lstStyle/>
          <a:p>
            <a:pPr marL="628650"/>
            <a:r>
              <a:rPr lang="en-US" dirty="0">
                <a:solidFill>
                  <a:srgbClr val="FFFEF4"/>
                </a:solidFill>
              </a:rPr>
              <a:t>The 1924 SCNZ Act</a:t>
            </a:r>
            <a:endParaRPr lang="en-NZ" dirty="0">
              <a:solidFill>
                <a:srgbClr val="FFFEF4"/>
              </a:solidFill>
            </a:endParaRPr>
          </a:p>
        </p:txBody>
      </p:sp>
      <p:sp>
        <p:nvSpPr>
          <p:cNvPr id="3" name="Content Placeholder 2">
            <a:extLst>
              <a:ext uri="{FF2B5EF4-FFF2-40B4-BE49-F238E27FC236}">
                <a16:creationId xmlns:a16="http://schemas.microsoft.com/office/drawing/2014/main" id="{301A2718-3565-B5B2-B17E-02D9F231599A}"/>
              </a:ext>
            </a:extLst>
          </p:cNvPr>
          <p:cNvSpPr>
            <a:spLocks noGrp="1"/>
          </p:cNvSpPr>
          <p:nvPr>
            <p:ph idx="1"/>
          </p:nvPr>
        </p:nvSpPr>
        <p:spPr>
          <a:xfrm>
            <a:off x="-1" y="6144684"/>
            <a:ext cx="12190360" cy="434970"/>
          </a:xfrm>
        </p:spPr>
        <p:txBody>
          <a:bodyPr>
            <a:normAutofit/>
          </a:bodyPr>
          <a:lstStyle/>
          <a:p>
            <a:pPr marL="0" indent="0" algn="ctr">
              <a:spcBef>
                <a:spcPts val="2400"/>
              </a:spcBef>
              <a:buNone/>
            </a:pPr>
            <a:r>
              <a:rPr lang="en-US" sz="1800" i="1" dirty="0"/>
              <a:t>The Act applied only to churches under SCNZ, and membership fluctuated over time.</a:t>
            </a:r>
          </a:p>
        </p:txBody>
      </p:sp>
      <p:sp>
        <p:nvSpPr>
          <p:cNvPr id="11" name="TextBox 10">
            <a:extLst>
              <a:ext uri="{FF2B5EF4-FFF2-40B4-BE49-F238E27FC236}">
                <a16:creationId xmlns:a16="http://schemas.microsoft.com/office/drawing/2014/main" id="{1A67ACF3-47F6-47B6-DDAF-28DAA01F03C4}"/>
              </a:ext>
            </a:extLst>
          </p:cNvPr>
          <p:cNvSpPr txBox="1"/>
          <p:nvPr/>
        </p:nvSpPr>
        <p:spPr>
          <a:xfrm>
            <a:off x="660737" y="495831"/>
            <a:ext cx="2287293" cy="646331"/>
          </a:xfrm>
          <a:prstGeom prst="rect">
            <a:avLst/>
          </a:prstGeom>
          <a:noFill/>
        </p:spPr>
        <p:txBody>
          <a:bodyPr wrap="none" rtlCol="0">
            <a:spAutoFit/>
          </a:bodyPr>
          <a:lstStyle/>
          <a:p>
            <a:r>
              <a:rPr lang="en-NZ" b="1" dirty="0">
                <a:solidFill>
                  <a:srgbClr val="C8AC2F"/>
                </a:solidFill>
              </a:rPr>
              <a:t>22 SEPTEMBER 1924</a:t>
            </a:r>
          </a:p>
          <a:p>
            <a:endParaRPr lang="en-NZ" b="1" dirty="0">
              <a:solidFill>
                <a:srgbClr val="C8AC2F"/>
              </a:solidFill>
            </a:endParaRPr>
          </a:p>
        </p:txBody>
      </p:sp>
      <p:sp>
        <p:nvSpPr>
          <p:cNvPr id="10" name="Text 6">
            <a:extLst>
              <a:ext uri="{FF2B5EF4-FFF2-40B4-BE49-F238E27FC236}">
                <a16:creationId xmlns:a16="http://schemas.microsoft.com/office/drawing/2014/main" id="{F6AAE493-08E8-1CB4-8ADC-4D64132A5985}"/>
              </a:ext>
            </a:extLst>
          </p:cNvPr>
          <p:cNvSpPr/>
          <p:nvPr/>
        </p:nvSpPr>
        <p:spPr>
          <a:xfrm>
            <a:off x="878826" y="3305086"/>
            <a:ext cx="2496945"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2400" b="1" dirty="0">
                <a:solidFill>
                  <a:schemeClr val="bg1"/>
                </a:solidFill>
                <a:ea typeface="Georgia" pitchFamily="34" charset="-122"/>
                <a:cs typeface="Georgia" pitchFamily="34" charset="-120"/>
              </a:rPr>
              <a:t>Legal recognition</a:t>
            </a:r>
            <a:endParaRPr lang="en-US" sz="2400" dirty="0">
              <a:solidFill>
                <a:schemeClr val="bg1"/>
              </a:solidFill>
            </a:endParaRPr>
          </a:p>
        </p:txBody>
      </p:sp>
      <p:sp>
        <p:nvSpPr>
          <p:cNvPr id="12" name="Text 7">
            <a:extLst>
              <a:ext uri="{FF2B5EF4-FFF2-40B4-BE49-F238E27FC236}">
                <a16:creationId xmlns:a16="http://schemas.microsoft.com/office/drawing/2014/main" id="{643615A6-4A90-8F7B-E2D8-CF5FE53CEC67}"/>
              </a:ext>
            </a:extLst>
          </p:cNvPr>
          <p:cNvSpPr/>
          <p:nvPr/>
        </p:nvSpPr>
        <p:spPr>
          <a:xfrm>
            <a:off x="889336" y="4122129"/>
            <a:ext cx="2642140" cy="153890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spcBef>
                <a:spcPts val="1800"/>
              </a:spcBef>
              <a:buNone/>
            </a:pPr>
            <a:r>
              <a:rPr lang="en-US" dirty="0">
                <a:solidFill>
                  <a:srgbClr val="26302B"/>
                </a:solidFill>
                <a:ea typeface="Segoe UI" pitchFamily="34" charset="-122"/>
                <a:cs typeface="Segoe UI" pitchFamily="34" charset="-120"/>
              </a:rPr>
              <a:t>The Spiritualist Church of New Zealand Act gave churches formal legal standing.</a:t>
            </a:r>
            <a:endParaRPr lang="en-US" dirty="0"/>
          </a:p>
        </p:txBody>
      </p:sp>
      <p:sp>
        <p:nvSpPr>
          <p:cNvPr id="18" name="Text 6">
            <a:extLst>
              <a:ext uri="{FF2B5EF4-FFF2-40B4-BE49-F238E27FC236}">
                <a16:creationId xmlns:a16="http://schemas.microsoft.com/office/drawing/2014/main" id="{90E472F4-DAAF-E090-7A29-05D8FE048FCB}"/>
              </a:ext>
            </a:extLst>
          </p:cNvPr>
          <p:cNvSpPr/>
          <p:nvPr/>
        </p:nvSpPr>
        <p:spPr>
          <a:xfrm>
            <a:off x="8657896" y="3295658"/>
            <a:ext cx="2496945"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2400" b="1" dirty="0">
                <a:solidFill>
                  <a:schemeClr val="bg1"/>
                </a:solidFill>
                <a:ea typeface="Georgia" pitchFamily="34" charset="-122"/>
                <a:cs typeface="Georgia" pitchFamily="34" charset="-120"/>
              </a:rPr>
              <a:t>Council - 3 yearly</a:t>
            </a:r>
          </a:p>
        </p:txBody>
      </p:sp>
      <p:sp>
        <p:nvSpPr>
          <p:cNvPr id="20" name="Text 7">
            <a:extLst>
              <a:ext uri="{FF2B5EF4-FFF2-40B4-BE49-F238E27FC236}">
                <a16:creationId xmlns:a16="http://schemas.microsoft.com/office/drawing/2014/main" id="{D23BF3CB-68C4-E650-2E5F-9D2C2D0AA9C0}"/>
              </a:ext>
            </a:extLst>
          </p:cNvPr>
          <p:cNvSpPr/>
          <p:nvPr/>
        </p:nvSpPr>
        <p:spPr>
          <a:xfrm>
            <a:off x="8668406" y="4112701"/>
            <a:ext cx="2642140" cy="153890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spcBef>
                <a:spcPts val="1800"/>
              </a:spcBef>
              <a:buNone/>
            </a:pPr>
            <a:r>
              <a:rPr lang="en-US" dirty="0">
                <a:solidFill>
                  <a:srgbClr val="26302B"/>
                </a:solidFill>
                <a:ea typeface="Segoe UI" pitchFamily="34" charset="-122"/>
                <a:cs typeface="Segoe UI" pitchFamily="34" charset="-120"/>
              </a:rPr>
              <a:t>Representatives met triennially to discuss national issues and elect an executive.</a:t>
            </a:r>
          </a:p>
        </p:txBody>
      </p:sp>
      <p:sp>
        <p:nvSpPr>
          <p:cNvPr id="26" name="Text 6">
            <a:extLst>
              <a:ext uri="{FF2B5EF4-FFF2-40B4-BE49-F238E27FC236}">
                <a16:creationId xmlns:a16="http://schemas.microsoft.com/office/drawing/2014/main" id="{7F3867F9-41EC-AEDC-23EF-14BEBF22BD20}"/>
              </a:ext>
            </a:extLst>
          </p:cNvPr>
          <p:cNvSpPr/>
          <p:nvPr/>
        </p:nvSpPr>
        <p:spPr>
          <a:xfrm>
            <a:off x="4778871" y="3305086"/>
            <a:ext cx="2496945"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2400" b="1" dirty="0">
                <a:solidFill>
                  <a:schemeClr val="bg1"/>
                </a:solidFill>
                <a:ea typeface="Georgia" pitchFamily="34" charset="-122"/>
                <a:cs typeface="Georgia" pitchFamily="34" charset="-120"/>
              </a:rPr>
              <a:t>A governing body</a:t>
            </a:r>
          </a:p>
        </p:txBody>
      </p:sp>
      <p:sp>
        <p:nvSpPr>
          <p:cNvPr id="28" name="Text 7">
            <a:extLst>
              <a:ext uri="{FF2B5EF4-FFF2-40B4-BE49-F238E27FC236}">
                <a16:creationId xmlns:a16="http://schemas.microsoft.com/office/drawing/2014/main" id="{F5C2ADA9-E3D1-E9B6-CEBF-4CF31CFA3FD1}"/>
              </a:ext>
            </a:extLst>
          </p:cNvPr>
          <p:cNvSpPr/>
          <p:nvPr/>
        </p:nvSpPr>
        <p:spPr>
          <a:xfrm>
            <a:off x="4778871" y="4122129"/>
            <a:ext cx="2642140" cy="153890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spcBef>
                <a:spcPts val="1800"/>
              </a:spcBef>
              <a:buNone/>
            </a:pPr>
            <a:r>
              <a:rPr lang="en-US" dirty="0">
                <a:solidFill>
                  <a:srgbClr val="26302B"/>
                </a:solidFill>
                <a:ea typeface="Segoe UI" pitchFamily="34" charset="-122"/>
                <a:cs typeface="Segoe UI" pitchFamily="34" charset="-120"/>
              </a:rPr>
              <a:t>The Act established SCNZ as the governing body for member churches.</a:t>
            </a:r>
          </a:p>
        </p:txBody>
      </p:sp>
    </p:spTree>
    <p:extLst>
      <p:ext uri="{BB962C8B-B14F-4D97-AF65-F5344CB8AC3E}">
        <p14:creationId xmlns:p14="http://schemas.microsoft.com/office/powerpoint/2010/main" val="794126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A09B1-37EB-B259-4A6B-0594D75DF1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6D0D31-E92D-3D7E-A46D-A9092B7FD0DC}"/>
              </a:ext>
            </a:extLst>
          </p:cNvPr>
          <p:cNvSpPr>
            <a:spLocks noGrp="1"/>
          </p:cNvSpPr>
          <p:nvPr>
            <p:ph type="title"/>
          </p:nvPr>
        </p:nvSpPr>
        <p:spPr>
          <a:xfrm>
            <a:off x="0" y="1033719"/>
            <a:ext cx="12190359" cy="1561997"/>
          </a:xfrm>
          <a:solidFill>
            <a:schemeClr val="bg1"/>
          </a:solidFill>
        </p:spPr>
        <p:txBody>
          <a:bodyPr/>
          <a:lstStyle/>
          <a:p>
            <a:pPr marL="628650"/>
            <a:r>
              <a:rPr lang="en-US" dirty="0">
                <a:solidFill>
                  <a:srgbClr val="FFFEF4"/>
                </a:solidFill>
              </a:rPr>
              <a:t>Changing Times &amp; a New Constitution</a:t>
            </a:r>
            <a:endParaRPr lang="en-NZ" dirty="0">
              <a:solidFill>
                <a:srgbClr val="FFFEF4"/>
              </a:solidFill>
            </a:endParaRPr>
          </a:p>
        </p:txBody>
      </p:sp>
      <p:sp>
        <p:nvSpPr>
          <p:cNvPr id="3" name="Content Placeholder 2">
            <a:extLst>
              <a:ext uri="{FF2B5EF4-FFF2-40B4-BE49-F238E27FC236}">
                <a16:creationId xmlns:a16="http://schemas.microsoft.com/office/drawing/2014/main" id="{02326BFA-07AA-4B50-3BD3-09855A332245}"/>
              </a:ext>
            </a:extLst>
          </p:cNvPr>
          <p:cNvSpPr>
            <a:spLocks noGrp="1"/>
          </p:cNvSpPr>
          <p:nvPr>
            <p:ph idx="1"/>
          </p:nvPr>
        </p:nvSpPr>
        <p:spPr>
          <a:xfrm>
            <a:off x="-1" y="6144684"/>
            <a:ext cx="12190360" cy="434970"/>
          </a:xfrm>
        </p:spPr>
        <p:txBody>
          <a:bodyPr>
            <a:normAutofit/>
          </a:bodyPr>
          <a:lstStyle/>
          <a:p>
            <a:pPr marL="0" indent="0" algn="ctr">
              <a:spcBef>
                <a:spcPts val="2400"/>
              </a:spcBef>
              <a:buNone/>
            </a:pPr>
            <a:r>
              <a:rPr lang="en-US" sz="1800" i="1" dirty="0"/>
              <a:t>SNZ is run by a volunteer Board and has grown through webinars, workshops, and national connections.</a:t>
            </a:r>
          </a:p>
        </p:txBody>
      </p:sp>
      <p:sp>
        <p:nvSpPr>
          <p:cNvPr id="11" name="TextBox 10">
            <a:extLst>
              <a:ext uri="{FF2B5EF4-FFF2-40B4-BE49-F238E27FC236}">
                <a16:creationId xmlns:a16="http://schemas.microsoft.com/office/drawing/2014/main" id="{8D994887-3CC3-36A6-C4D8-AE13F3AC6F5E}"/>
              </a:ext>
            </a:extLst>
          </p:cNvPr>
          <p:cNvSpPr txBox="1"/>
          <p:nvPr/>
        </p:nvSpPr>
        <p:spPr>
          <a:xfrm>
            <a:off x="660737" y="495831"/>
            <a:ext cx="1420132" cy="369332"/>
          </a:xfrm>
          <a:prstGeom prst="rect">
            <a:avLst/>
          </a:prstGeom>
          <a:noFill/>
        </p:spPr>
        <p:txBody>
          <a:bodyPr wrap="none" rtlCol="0">
            <a:spAutoFit/>
          </a:bodyPr>
          <a:lstStyle/>
          <a:p>
            <a:r>
              <a:rPr lang="en-NZ" b="1" dirty="0">
                <a:solidFill>
                  <a:srgbClr val="C8AC2F"/>
                </a:solidFill>
              </a:rPr>
              <a:t>EVOLUTION</a:t>
            </a:r>
          </a:p>
        </p:txBody>
      </p:sp>
      <p:sp>
        <p:nvSpPr>
          <p:cNvPr id="10" name="Text 6">
            <a:extLst>
              <a:ext uri="{FF2B5EF4-FFF2-40B4-BE49-F238E27FC236}">
                <a16:creationId xmlns:a16="http://schemas.microsoft.com/office/drawing/2014/main" id="{4BBDBC9E-C62B-AC1B-47CA-8370A5A8781C}"/>
              </a:ext>
            </a:extLst>
          </p:cNvPr>
          <p:cNvSpPr/>
          <p:nvPr/>
        </p:nvSpPr>
        <p:spPr>
          <a:xfrm>
            <a:off x="889336" y="2853135"/>
            <a:ext cx="2496945"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a:solidFill>
                  <a:srgbClr val="1F3D2E"/>
                </a:solidFill>
                <a:latin typeface="Georgia" pitchFamily="34" charset="0"/>
                <a:ea typeface="Georgia" pitchFamily="34" charset="-122"/>
                <a:cs typeface="Georgia" pitchFamily="34" charset="-120"/>
              </a:rPr>
              <a:t>Beyond the pew</a:t>
            </a:r>
            <a:endParaRPr lang="en-US" sz="2400" dirty="0"/>
          </a:p>
        </p:txBody>
      </p:sp>
      <p:sp>
        <p:nvSpPr>
          <p:cNvPr id="12" name="Text 7">
            <a:extLst>
              <a:ext uri="{FF2B5EF4-FFF2-40B4-BE49-F238E27FC236}">
                <a16:creationId xmlns:a16="http://schemas.microsoft.com/office/drawing/2014/main" id="{9A1106E7-8E00-F5B9-52A3-DBA6110B36B7}"/>
              </a:ext>
            </a:extLst>
          </p:cNvPr>
          <p:cNvSpPr/>
          <p:nvPr/>
        </p:nvSpPr>
        <p:spPr>
          <a:xfrm>
            <a:off x="889336" y="4122129"/>
            <a:ext cx="2642140" cy="153890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spcBef>
                <a:spcPts val="1800"/>
              </a:spcBef>
              <a:buNone/>
            </a:pPr>
            <a:r>
              <a:rPr lang="en-US" dirty="0">
                <a:solidFill>
                  <a:srgbClr val="26302B"/>
                </a:solidFill>
                <a:ea typeface="Segoe UI" pitchFamily="34" charset="-122"/>
                <a:cs typeface="Segoe UI" pitchFamily="34" charset="-120"/>
              </a:rPr>
              <a:t>Spiritualism expanded beyond church attendance as people expressed spirituality in diverse ways.</a:t>
            </a:r>
          </a:p>
        </p:txBody>
      </p:sp>
      <p:sp>
        <p:nvSpPr>
          <p:cNvPr id="18" name="Text 6">
            <a:extLst>
              <a:ext uri="{FF2B5EF4-FFF2-40B4-BE49-F238E27FC236}">
                <a16:creationId xmlns:a16="http://schemas.microsoft.com/office/drawing/2014/main" id="{EE033915-07F9-F174-3485-A33169E8F866}"/>
              </a:ext>
            </a:extLst>
          </p:cNvPr>
          <p:cNvSpPr/>
          <p:nvPr/>
        </p:nvSpPr>
        <p:spPr>
          <a:xfrm>
            <a:off x="8668406" y="2843707"/>
            <a:ext cx="2496945"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a:solidFill>
                  <a:srgbClr val="1F3D2E"/>
                </a:solidFill>
                <a:latin typeface="Georgia" pitchFamily="34" charset="0"/>
                <a:ea typeface="Georgia" pitchFamily="34" charset="-122"/>
                <a:cs typeface="Georgia" pitchFamily="34" charset="-120"/>
              </a:rPr>
              <a:t>SNZ today</a:t>
            </a:r>
            <a:endParaRPr lang="en-US" sz="2400" dirty="0"/>
          </a:p>
        </p:txBody>
      </p:sp>
      <p:sp>
        <p:nvSpPr>
          <p:cNvPr id="20" name="Text 7">
            <a:extLst>
              <a:ext uri="{FF2B5EF4-FFF2-40B4-BE49-F238E27FC236}">
                <a16:creationId xmlns:a16="http://schemas.microsoft.com/office/drawing/2014/main" id="{3D3224EB-1271-E8D3-0117-6091D21DCD75}"/>
              </a:ext>
            </a:extLst>
          </p:cNvPr>
          <p:cNvSpPr/>
          <p:nvPr/>
        </p:nvSpPr>
        <p:spPr>
          <a:xfrm>
            <a:off x="8668406" y="4112701"/>
            <a:ext cx="2642140" cy="153890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spcBef>
                <a:spcPts val="1800"/>
              </a:spcBef>
              <a:buNone/>
            </a:pPr>
            <a:r>
              <a:rPr lang="en-US" dirty="0">
                <a:solidFill>
                  <a:srgbClr val="26302B"/>
                </a:solidFill>
                <a:ea typeface="Segoe UI" pitchFamily="34" charset="-122"/>
                <a:cs typeface="Segoe UI" pitchFamily="34" charset="-120"/>
              </a:rPr>
              <a:t>Spiritualism New Zealand now welcomes individuals as well as churches and </a:t>
            </a:r>
            <a:r>
              <a:rPr lang="en-US" dirty="0" err="1">
                <a:solidFill>
                  <a:srgbClr val="26302B"/>
                </a:solidFill>
                <a:ea typeface="Segoe UI" pitchFamily="34" charset="-122"/>
                <a:cs typeface="Segoe UI" pitchFamily="34" charset="-120"/>
              </a:rPr>
              <a:t>centres</a:t>
            </a:r>
            <a:r>
              <a:rPr lang="en-US" dirty="0">
                <a:solidFill>
                  <a:srgbClr val="26302B"/>
                </a:solidFill>
                <a:ea typeface="Segoe UI" pitchFamily="34" charset="-122"/>
                <a:cs typeface="Segoe UI" pitchFamily="34" charset="-120"/>
              </a:rPr>
              <a:t>.</a:t>
            </a:r>
          </a:p>
        </p:txBody>
      </p:sp>
      <p:sp>
        <p:nvSpPr>
          <p:cNvPr id="26" name="Text 6">
            <a:extLst>
              <a:ext uri="{FF2B5EF4-FFF2-40B4-BE49-F238E27FC236}">
                <a16:creationId xmlns:a16="http://schemas.microsoft.com/office/drawing/2014/main" id="{78CB4BAB-1F53-8CB4-649F-A2F8DC2FA8F3}"/>
              </a:ext>
            </a:extLst>
          </p:cNvPr>
          <p:cNvSpPr/>
          <p:nvPr/>
        </p:nvSpPr>
        <p:spPr>
          <a:xfrm>
            <a:off x="4778871" y="2853135"/>
            <a:ext cx="2496945"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a:solidFill>
                  <a:srgbClr val="1F3D2E"/>
                </a:solidFill>
                <a:latin typeface="Georgia" pitchFamily="34" charset="0"/>
                <a:ea typeface="Georgia" pitchFamily="34" charset="-122"/>
                <a:cs typeface="Georgia" pitchFamily="34" charset="-120"/>
              </a:rPr>
              <a:t>2017</a:t>
            </a:r>
            <a:endParaRPr lang="en-US" sz="2400" b="1" dirty="0">
              <a:solidFill>
                <a:schemeClr val="bg1"/>
              </a:solidFill>
              <a:ea typeface="Georgia" pitchFamily="34" charset="-122"/>
              <a:cs typeface="Georgia" pitchFamily="34" charset="-120"/>
            </a:endParaRPr>
          </a:p>
        </p:txBody>
      </p:sp>
      <p:sp>
        <p:nvSpPr>
          <p:cNvPr id="28" name="Text 7">
            <a:extLst>
              <a:ext uri="{FF2B5EF4-FFF2-40B4-BE49-F238E27FC236}">
                <a16:creationId xmlns:a16="http://schemas.microsoft.com/office/drawing/2014/main" id="{B8D12308-15F3-4F9F-F075-74C74FE3FA8A}"/>
              </a:ext>
            </a:extLst>
          </p:cNvPr>
          <p:cNvSpPr/>
          <p:nvPr/>
        </p:nvSpPr>
        <p:spPr>
          <a:xfrm>
            <a:off x="4778871" y="4122129"/>
            <a:ext cx="2642140" cy="153890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spcBef>
                <a:spcPts val="1800"/>
              </a:spcBef>
              <a:buNone/>
            </a:pPr>
            <a:r>
              <a:rPr lang="en-US" dirty="0">
                <a:solidFill>
                  <a:srgbClr val="26302B"/>
                </a:solidFill>
                <a:ea typeface="Segoe UI" pitchFamily="34" charset="-122"/>
                <a:cs typeface="Segoe UI" pitchFamily="34" charset="-120"/>
              </a:rPr>
              <a:t>A new constitution was written to reflect how spiritual life in New Zealand had changed.</a:t>
            </a:r>
          </a:p>
        </p:txBody>
      </p:sp>
      <p:sp>
        <p:nvSpPr>
          <p:cNvPr id="5" name="Timeline spine">
            <a:extLst>
              <a:ext uri="{FF2B5EF4-FFF2-40B4-BE49-F238E27FC236}">
                <a16:creationId xmlns:a16="http://schemas.microsoft.com/office/drawing/2014/main" id="{C090C2FE-C6D6-008B-9022-A159CA6B977D}"/>
              </a:ext>
              <a:ext uri="{C183D7F6-B498-43B3-948B-1728B52AA6E4}">
                <adec:decorative xmlns:adec="http://schemas.microsoft.com/office/drawing/2017/decorative" val="1"/>
              </a:ext>
            </a:extLst>
          </p:cNvPr>
          <p:cNvSpPr/>
          <p:nvPr/>
        </p:nvSpPr>
        <p:spPr>
          <a:xfrm>
            <a:off x="1082566" y="3688254"/>
            <a:ext cx="10240861" cy="45719"/>
          </a:xfrm>
          <a:prstGeom prst="rect">
            <a:avLst/>
          </a:prstGeom>
          <a:solidFill>
            <a:schemeClr val="tx2"/>
          </a:solidFill>
          <a:ln w="12700">
            <a:solidFill>
              <a:schemeClr val="bg1"/>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9" name="Timeline marker">
            <a:extLst>
              <a:ext uri="{FF2B5EF4-FFF2-40B4-BE49-F238E27FC236}">
                <a16:creationId xmlns:a16="http://schemas.microsoft.com/office/drawing/2014/main" id="{9299DDAA-F112-D10F-2725-D80E8BDF70D4}"/>
              </a:ext>
              <a:ext uri="{C183D7F6-B498-43B3-948B-1728B52AA6E4}">
                <adec:decorative xmlns:adec="http://schemas.microsoft.com/office/drawing/2017/decorative" val="1"/>
              </a:ext>
            </a:extLst>
          </p:cNvPr>
          <p:cNvSpPr/>
          <p:nvPr/>
        </p:nvSpPr>
        <p:spPr>
          <a:xfrm>
            <a:off x="868573" y="3586303"/>
            <a:ext cx="256032" cy="256032"/>
          </a:xfrm>
          <a:prstGeom prst="ellipse">
            <a:avLst/>
          </a:prstGeom>
          <a:solidFill>
            <a:schemeClr val="tx2"/>
          </a:solidFill>
          <a:ln w="25400">
            <a:solidFill>
              <a:srgbClr val="F4F1E8"/>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15" name="Timeline marker">
            <a:extLst>
              <a:ext uri="{FF2B5EF4-FFF2-40B4-BE49-F238E27FC236}">
                <a16:creationId xmlns:a16="http://schemas.microsoft.com/office/drawing/2014/main" id="{135F5140-DF7D-2D89-48A8-97AE48486DD5}"/>
              </a:ext>
              <a:ext uri="{C183D7F6-B498-43B3-948B-1728B52AA6E4}">
                <adec:decorative xmlns:adec="http://schemas.microsoft.com/office/drawing/2017/decorative" val="1"/>
              </a:ext>
            </a:extLst>
          </p:cNvPr>
          <p:cNvSpPr/>
          <p:nvPr/>
        </p:nvSpPr>
        <p:spPr>
          <a:xfrm>
            <a:off x="4757400" y="3596813"/>
            <a:ext cx="256032" cy="256032"/>
          </a:xfrm>
          <a:prstGeom prst="ellipse">
            <a:avLst/>
          </a:prstGeom>
          <a:solidFill>
            <a:schemeClr val="tx2"/>
          </a:solidFill>
          <a:ln w="25400">
            <a:solidFill>
              <a:srgbClr val="F4F1E8"/>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19" name="Timeline marker">
            <a:extLst>
              <a:ext uri="{FF2B5EF4-FFF2-40B4-BE49-F238E27FC236}">
                <a16:creationId xmlns:a16="http://schemas.microsoft.com/office/drawing/2014/main" id="{68B4FF67-FDFA-C911-E3D8-ADD9FD693F18}"/>
              </a:ext>
              <a:ext uri="{C183D7F6-B498-43B3-948B-1728B52AA6E4}">
                <adec:decorative xmlns:adec="http://schemas.microsoft.com/office/drawing/2017/decorative" val="1"/>
              </a:ext>
            </a:extLst>
          </p:cNvPr>
          <p:cNvSpPr/>
          <p:nvPr/>
        </p:nvSpPr>
        <p:spPr>
          <a:xfrm>
            <a:off x="8646228" y="3586303"/>
            <a:ext cx="256032" cy="256032"/>
          </a:xfrm>
          <a:prstGeom prst="ellipse">
            <a:avLst/>
          </a:prstGeom>
          <a:solidFill>
            <a:schemeClr val="tx2"/>
          </a:solidFill>
          <a:ln w="25400">
            <a:solidFill>
              <a:srgbClr val="F4F1E8"/>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Tree>
    <p:extLst>
      <p:ext uri="{BB962C8B-B14F-4D97-AF65-F5344CB8AC3E}">
        <p14:creationId xmlns:p14="http://schemas.microsoft.com/office/powerpoint/2010/main" val="37060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7091B-AAD5-41C9-B2FF-E77D5076065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2DE8CB4-5D70-D4F2-8547-8EF75E4E7D3C}"/>
              </a:ext>
            </a:extLst>
          </p:cNvPr>
          <p:cNvPicPr>
            <a:picLocks noChangeAspect="1"/>
          </p:cNvPicPr>
          <p:nvPr/>
        </p:nvPicPr>
        <p:blipFill>
          <a:blip r:embed="rId3">
            <a:extLst>
              <a:ext uri="{28A0092B-C50C-407E-A947-70E740481C1C}">
                <a14:useLocalDpi xmlns:a14="http://schemas.microsoft.com/office/drawing/2010/main" val="0"/>
              </a:ext>
            </a:extLst>
          </a:blip>
          <a:srcRect l="41777" r="15216" b="6320"/>
          <a:stretch>
            <a:fillRect/>
          </a:stretch>
        </p:blipFill>
        <p:spPr>
          <a:xfrm>
            <a:off x="197333" y="216705"/>
            <a:ext cx="4254695" cy="6424589"/>
          </a:xfrm>
          <a:prstGeom prst="rect">
            <a:avLst/>
          </a:prstGeom>
        </p:spPr>
      </p:pic>
      <p:sp>
        <p:nvSpPr>
          <p:cNvPr id="2" name="Title 1">
            <a:extLst>
              <a:ext uri="{FF2B5EF4-FFF2-40B4-BE49-F238E27FC236}">
                <a16:creationId xmlns:a16="http://schemas.microsoft.com/office/drawing/2014/main" id="{C7CD8608-852A-457C-6E81-1E4FD5E844EF}"/>
              </a:ext>
            </a:extLst>
          </p:cNvPr>
          <p:cNvSpPr>
            <a:spLocks noGrp="1"/>
          </p:cNvSpPr>
          <p:nvPr>
            <p:ph type="title"/>
          </p:nvPr>
        </p:nvSpPr>
        <p:spPr>
          <a:xfrm>
            <a:off x="4611341" y="1033719"/>
            <a:ext cx="7579018" cy="1561997"/>
          </a:xfrm>
          <a:solidFill>
            <a:schemeClr val="bg1"/>
          </a:solidFill>
        </p:spPr>
        <p:txBody>
          <a:bodyPr/>
          <a:lstStyle/>
          <a:p>
            <a:pPr marL="628650"/>
            <a:r>
              <a:rPr lang="en-US" dirty="0">
                <a:solidFill>
                  <a:srgbClr val="FFFEF4"/>
                </a:solidFill>
              </a:rPr>
              <a:t>The beginnings of</a:t>
            </a:r>
            <a:br>
              <a:rPr lang="en-US" dirty="0">
                <a:solidFill>
                  <a:srgbClr val="FFFEF4"/>
                </a:solidFill>
              </a:rPr>
            </a:br>
            <a:r>
              <a:rPr lang="en-US" dirty="0">
                <a:solidFill>
                  <a:srgbClr val="FFFEF4"/>
                </a:solidFill>
              </a:rPr>
              <a:t>National Spiritual Day</a:t>
            </a:r>
            <a:endParaRPr lang="en-NZ" dirty="0">
              <a:solidFill>
                <a:srgbClr val="FFFEF4"/>
              </a:solidFill>
            </a:endParaRPr>
          </a:p>
        </p:txBody>
      </p:sp>
      <p:sp>
        <p:nvSpPr>
          <p:cNvPr id="3" name="Content Placeholder 2">
            <a:extLst>
              <a:ext uri="{FF2B5EF4-FFF2-40B4-BE49-F238E27FC236}">
                <a16:creationId xmlns:a16="http://schemas.microsoft.com/office/drawing/2014/main" id="{E880A247-DAA5-3926-D083-8CF4E75AD48F}"/>
              </a:ext>
            </a:extLst>
          </p:cNvPr>
          <p:cNvSpPr>
            <a:spLocks noGrp="1"/>
          </p:cNvSpPr>
          <p:nvPr>
            <p:ph idx="1"/>
          </p:nvPr>
        </p:nvSpPr>
        <p:spPr>
          <a:xfrm>
            <a:off x="5282560" y="3048871"/>
            <a:ext cx="6907800" cy="3355975"/>
          </a:xfrm>
        </p:spPr>
        <p:txBody>
          <a:bodyPr/>
          <a:lstStyle/>
          <a:p>
            <a:pPr>
              <a:spcBef>
                <a:spcPts val="2400"/>
              </a:spcBef>
            </a:pPr>
            <a:r>
              <a:rPr lang="en-US" dirty="0"/>
              <a:t>22 September 2024 marked 100 years of the SCNZ Act</a:t>
            </a:r>
          </a:p>
          <a:p>
            <a:pPr>
              <a:spcBef>
                <a:spcPts val="2400"/>
              </a:spcBef>
            </a:pPr>
            <a:r>
              <a:rPr lang="en-US" dirty="0"/>
              <a:t>Nationwide celebrations were held</a:t>
            </a:r>
          </a:p>
          <a:p>
            <a:pPr>
              <a:spcBef>
                <a:spcPts val="2400"/>
              </a:spcBef>
            </a:pPr>
            <a:r>
              <a:rPr lang="en-US" dirty="0"/>
              <a:t>National Spiritual Day continues every year</a:t>
            </a:r>
          </a:p>
        </p:txBody>
      </p:sp>
      <p:sp>
        <p:nvSpPr>
          <p:cNvPr id="9" name="Rectangle 8">
            <a:extLst>
              <a:ext uri="{FF2B5EF4-FFF2-40B4-BE49-F238E27FC236}">
                <a16:creationId xmlns:a16="http://schemas.microsoft.com/office/drawing/2014/main" id="{D39A1BE9-1B84-5A5C-C6E4-94F1BC9C2A8A}"/>
              </a:ext>
            </a:extLst>
          </p:cNvPr>
          <p:cNvSpPr/>
          <p:nvPr/>
        </p:nvSpPr>
        <p:spPr>
          <a:xfrm rot="5400000">
            <a:off x="1103505" y="3348523"/>
            <a:ext cx="6858000" cy="160953"/>
          </a:xfrm>
          <a:prstGeom prst="rect">
            <a:avLst/>
          </a:prstGeom>
          <a:solidFill>
            <a:srgbClr val="C8AC2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13742A0F-96F6-2891-B56F-C201091DE823}"/>
              </a:ext>
            </a:extLst>
          </p:cNvPr>
          <p:cNvSpPr txBox="1"/>
          <p:nvPr/>
        </p:nvSpPr>
        <p:spPr>
          <a:xfrm>
            <a:off x="5243231" y="495831"/>
            <a:ext cx="966931" cy="369332"/>
          </a:xfrm>
          <a:prstGeom prst="rect">
            <a:avLst/>
          </a:prstGeom>
          <a:noFill/>
        </p:spPr>
        <p:txBody>
          <a:bodyPr wrap="none" rtlCol="0">
            <a:spAutoFit/>
          </a:bodyPr>
          <a:lstStyle/>
          <a:p>
            <a:r>
              <a:rPr lang="en-NZ" b="1" dirty="0">
                <a:solidFill>
                  <a:srgbClr val="C8AC2F"/>
                </a:solidFill>
              </a:rPr>
              <a:t>ORIGIN</a:t>
            </a:r>
          </a:p>
        </p:txBody>
      </p:sp>
    </p:spTree>
    <p:extLst>
      <p:ext uri="{BB962C8B-B14F-4D97-AF65-F5344CB8AC3E}">
        <p14:creationId xmlns:p14="http://schemas.microsoft.com/office/powerpoint/2010/main" val="712222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164AF-4E99-C1E0-C588-1B637AA39FE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7873A70-22B0-8BF3-1D4C-A2B0916CD9BF}"/>
              </a:ext>
            </a:extLst>
          </p:cNvPr>
          <p:cNvPicPr>
            <a:picLocks noChangeAspect="1"/>
          </p:cNvPicPr>
          <p:nvPr/>
        </p:nvPicPr>
        <p:blipFill>
          <a:blip r:embed="rId3">
            <a:extLst>
              <a:ext uri="{28A0092B-C50C-407E-A947-70E740481C1C}">
                <a14:useLocalDpi xmlns:a14="http://schemas.microsoft.com/office/drawing/2010/main" val="0"/>
              </a:ext>
            </a:extLst>
          </a:blip>
          <a:srcRect l="14094" t="-177" r="19795" b="177"/>
          <a:stretch>
            <a:fillRect/>
          </a:stretch>
        </p:blipFill>
        <p:spPr>
          <a:xfrm>
            <a:off x="7739970" y="216705"/>
            <a:ext cx="4247370" cy="6424590"/>
          </a:xfrm>
          <a:prstGeom prst="rect">
            <a:avLst/>
          </a:prstGeom>
        </p:spPr>
      </p:pic>
      <p:sp>
        <p:nvSpPr>
          <p:cNvPr id="2" name="Title 1">
            <a:extLst>
              <a:ext uri="{FF2B5EF4-FFF2-40B4-BE49-F238E27FC236}">
                <a16:creationId xmlns:a16="http://schemas.microsoft.com/office/drawing/2014/main" id="{18B80DA6-214E-35AA-4B0D-F934AA048B86}"/>
              </a:ext>
            </a:extLst>
          </p:cNvPr>
          <p:cNvSpPr>
            <a:spLocks noGrp="1"/>
          </p:cNvSpPr>
          <p:nvPr>
            <p:ph type="title"/>
          </p:nvPr>
        </p:nvSpPr>
        <p:spPr>
          <a:xfrm>
            <a:off x="0" y="1033719"/>
            <a:ext cx="7579018" cy="1561997"/>
          </a:xfrm>
          <a:solidFill>
            <a:schemeClr val="bg1"/>
          </a:solidFill>
        </p:spPr>
        <p:txBody>
          <a:bodyPr/>
          <a:lstStyle/>
          <a:p>
            <a:pPr marL="628650"/>
            <a:r>
              <a:rPr lang="en-US" dirty="0">
                <a:solidFill>
                  <a:srgbClr val="FFFEF4"/>
                </a:solidFill>
              </a:rPr>
              <a:t>About</a:t>
            </a:r>
            <a:br>
              <a:rPr lang="en-US" dirty="0">
                <a:solidFill>
                  <a:srgbClr val="FFFEF4"/>
                </a:solidFill>
              </a:rPr>
            </a:br>
            <a:r>
              <a:rPr lang="en-US" dirty="0">
                <a:solidFill>
                  <a:srgbClr val="FFFEF4"/>
                </a:solidFill>
              </a:rPr>
              <a:t>National Spiritual Day</a:t>
            </a:r>
            <a:endParaRPr lang="en-NZ" dirty="0">
              <a:solidFill>
                <a:srgbClr val="FFFEF4"/>
              </a:solidFill>
            </a:endParaRPr>
          </a:p>
        </p:txBody>
      </p:sp>
      <p:sp>
        <p:nvSpPr>
          <p:cNvPr id="3" name="Content Placeholder 2">
            <a:extLst>
              <a:ext uri="{FF2B5EF4-FFF2-40B4-BE49-F238E27FC236}">
                <a16:creationId xmlns:a16="http://schemas.microsoft.com/office/drawing/2014/main" id="{3506B5B8-6033-7B0C-A9A3-852FA01BC738}"/>
              </a:ext>
            </a:extLst>
          </p:cNvPr>
          <p:cNvSpPr>
            <a:spLocks noGrp="1"/>
          </p:cNvSpPr>
          <p:nvPr>
            <p:ph idx="1"/>
          </p:nvPr>
        </p:nvSpPr>
        <p:spPr>
          <a:xfrm>
            <a:off x="671219" y="3048871"/>
            <a:ext cx="6907800" cy="3355975"/>
          </a:xfrm>
        </p:spPr>
        <p:txBody>
          <a:bodyPr/>
          <a:lstStyle/>
          <a:p>
            <a:pPr>
              <a:spcBef>
                <a:spcPts val="2400"/>
              </a:spcBef>
            </a:pPr>
            <a:r>
              <a:rPr lang="en-US" dirty="0"/>
              <a:t>Inclusive of all faiths and beliefs</a:t>
            </a:r>
          </a:p>
          <a:p>
            <a:pPr>
              <a:spcBef>
                <a:spcPts val="2400"/>
              </a:spcBef>
            </a:pPr>
            <a:r>
              <a:rPr lang="en-US" dirty="0"/>
              <a:t>Don’t have to believe in any doctrine</a:t>
            </a:r>
          </a:p>
          <a:p>
            <a:pPr>
              <a:spcBef>
                <a:spcPts val="2400"/>
              </a:spcBef>
            </a:pPr>
            <a:r>
              <a:rPr lang="en-US" dirty="0"/>
              <a:t>Don’t have to belong to any church or formal </a:t>
            </a:r>
            <a:r>
              <a:rPr lang="en-US" dirty="0" err="1"/>
              <a:t>organisation</a:t>
            </a:r>
            <a:endParaRPr lang="en-US" dirty="0"/>
          </a:p>
          <a:p>
            <a:pPr>
              <a:spcBef>
                <a:spcPts val="2400"/>
              </a:spcBef>
            </a:pPr>
            <a:r>
              <a:rPr lang="en-US" dirty="0"/>
              <a:t>Includes those exploring spirituality on their own</a:t>
            </a:r>
          </a:p>
        </p:txBody>
      </p:sp>
      <p:sp>
        <p:nvSpPr>
          <p:cNvPr id="9" name="Rectangle 8">
            <a:extLst>
              <a:ext uri="{FF2B5EF4-FFF2-40B4-BE49-F238E27FC236}">
                <a16:creationId xmlns:a16="http://schemas.microsoft.com/office/drawing/2014/main" id="{1159ECEF-2B8A-414B-3346-1148A0F7B079}"/>
              </a:ext>
            </a:extLst>
          </p:cNvPr>
          <p:cNvSpPr/>
          <p:nvPr/>
        </p:nvSpPr>
        <p:spPr>
          <a:xfrm rot="5400000">
            <a:off x="4230495" y="3348525"/>
            <a:ext cx="6858000" cy="160953"/>
          </a:xfrm>
          <a:prstGeom prst="rect">
            <a:avLst/>
          </a:prstGeom>
          <a:solidFill>
            <a:srgbClr val="C8AC2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97CA9408-E5F5-5D3D-5A89-F67ACEBD1FD7}"/>
              </a:ext>
            </a:extLst>
          </p:cNvPr>
          <p:cNvSpPr txBox="1"/>
          <p:nvPr/>
        </p:nvSpPr>
        <p:spPr>
          <a:xfrm>
            <a:off x="631890" y="495831"/>
            <a:ext cx="917239" cy="369332"/>
          </a:xfrm>
          <a:prstGeom prst="rect">
            <a:avLst/>
          </a:prstGeom>
          <a:noFill/>
        </p:spPr>
        <p:txBody>
          <a:bodyPr wrap="none" rtlCol="0">
            <a:spAutoFit/>
          </a:bodyPr>
          <a:lstStyle/>
          <a:p>
            <a:r>
              <a:rPr lang="en-NZ" b="1" dirty="0">
                <a:solidFill>
                  <a:srgbClr val="C8AC2F"/>
                </a:solidFill>
              </a:rPr>
              <a:t>ABOUT</a:t>
            </a:r>
          </a:p>
        </p:txBody>
      </p:sp>
    </p:spTree>
    <p:extLst>
      <p:ext uri="{BB962C8B-B14F-4D97-AF65-F5344CB8AC3E}">
        <p14:creationId xmlns:p14="http://schemas.microsoft.com/office/powerpoint/2010/main" val="2167151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47BC8-EDD9-9FAD-B6C7-DA4D5E0545A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9C8EDD09-D284-D17E-749F-FF5E681E823C}"/>
              </a:ext>
            </a:extLst>
          </p:cNvPr>
          <p:cNvPicPr>
            <a:picLocks noChangeAspect="1"/>
          </p:cNvPicPr>
          <p:nvPr/>
        </p:nvPicPr>
        <p:blipFill>
          <a:blip r:embed="rId3">
            <a:extLst>
              <a:ext uri="{28A0092B-C50C-407E-A947-70E740481C1C}">
                <a14:useLocalDpi xmlns:a14="http://schemas.microsoft.com/office/drawing/2010/main" val="0"/>
              </a:ext>
            </a:extLst>
          </a:blip>
          <a:srcRect l="48476" r="7456"/>
          <a:stretch>
            <a:fillRect/>
          </a:stretch>
        </p:blipFill>
        <p:spPr>
          <a:xfrm>
            <a:off x="204661" y="216704"/>
            <a:ext cx="4247368" cy="6424589"/>
          </a:xfrm>
          <a:prstGeom prst="rect">
            <a:avLst/>
          </a:prstGeom>
        </p:spPr>
      </p:pic>
      <p:sp>
        <p:nvSpPr>
          <p:cNvPr id="2" name="Title 1">
            <a:extLst>
              <a:ext uri="{FF2B5EF4-FFF2-40B4-BE49-F238E27FC236}">
                <a16:creationId xmlns:a16="http://schemas.microsoft.com/office/drawing/2014/main" id="{976CDF54-B4DB-B8A5-F52A-9299E1EEF7AF}"/>
              </a:ext>
            </a:extLst>
          </p:cNvPr>
          <p:cNvSpPr>
            <a:spLocks noGrp="1"/>
          </p:cNvSpPr>
          <p:nvPr>
            <p:ph type="title"/>
          </p:nvPr>
        </p:nvSpPr>
        <p:spPr>
          <a:xfrm>
            <a:off x="4611341" y="1033719"/>
            <a:ext cx="7579018" cy="1561997"/>
          </a:xfrm>
          <a:solidFill>
            <a:schemeClr val="bg1"/>
          </a:solidFill>
        </p:spPr>
        <p:txBody>
          <a:bodyPr/>
          <a:lstStyle/>
          <a:p>
            <a:pPr marL="628650"/>
            <a:r>
              <a:rPr lang="en-US" b="1" dirty="0">
                <a:solidFill>
                  <a:srgbClr val="F4F1E8"/>
                </a:solidFill>
                <a:latin typeface="Georgia" pitchFamily="34" charset="0"/>
                <a:ea typeface="Georgia" pitchFamily="34" charset="-122"/>
                <a:cs typeface="Georgia" pitchFamily="34" charset="-120"/>
              </a:rPr>
              <a:t>Our Mission</a:t>
            </a:r>
            <a:endParaRPr lang="en-NZ" dirty="0">
              <a:solidFill>
                <a:srgbClr val="FFFEF4"/>
              </a:solidFill>
            </a:endParaRPr>
          </a:p>
        </p:txBody>
      </p:sp>
      <p:sp>
        <p:nvSpPr>
          <p:cNvPr id="3" name="Content Placeholder 2">
            <a:extLst>
              <a:ext uri="{FF2B5EF4-FFF2-40B4-BE49-F238E27FC236}">
                <a16:creationId xmlns:a16="http://schemas.microsoft.com/office/drawing/2014/main" id="{044EC0EF-356C-1ACC-C076-D386B7061C83}"/>
              </a:ext>
            </a:extLst>
          </p:cNvPr>
          <p:cNvSpPr>
            <a:spLocks noGrp="1"/>
          </p:cNvSpPr>
          <p:nvPr>
            <p:ph idx="1"/>
          </p:nvPr>
        </p:nvSpPr>
        <p:spPr>
          <a:xfrm>
            <a:off x="5282560" y="3048871"/>
            <a:ext cx="6907800" cy="3355975"/>
          </a:xfrm>
        </p:spPr>
        <p:txBody>
          <a:bodyPr/>
          <a:lstStyle/>
          <a:p>
            <a:pPr>
              <a:spcBef>
                <a:spcPts val="2400"/>
              </a:spcBef>
            </a:pPr>
            <a:r>
              <a:rPr lang="en-US" dirty="0"/>
              <a:t>Share spiritual knowledge and practices </a:t>
            </a:r>
          </a:p>
          <a:p>
            <a:pPr>
              <a:spcBef>
                <a:spcPts val="2400"/>
              </a:spcBef>
            </a:pPr>
            <a:r>
              <a:rPr lang="en-US" dirty="0"/>
              <a:t>Guide and support those exploring their spiritual nature </a:t>
            </a:r>
          </a:p>
          <a:p>
            <a:pPr>
              <a:spcBef>
                <a:spcPts val="2400"/>
              </a:spcBef>
            </a:pPr>
            <a:r>
              <a:rPr lang="en-US" dirty="0"/>
              <a:t>Facilitate exploration of living spiritually </a:t>
            </a:r>
          </a:p>
          <a:p>
            <a:pPr>
              <a:spcBef>
                <a:spcPts val="2400"/>
              </a:spcBef>
            </a:pPr>
            <a:r>
              <a:rPr lang="en-US" dirty="0"/>
              <a:t>Inspire integration of spiritual practices into daily life</a:t>
            </a:r>
          </a:p>
        </p:txBody>
      </p:sp>
      <p:sp>
        <p:nvSpPr>
          <p:cNvPr id="9" name="Rectangle 8">
            <a:extLst>
              <a:ext uri="{FF2B5EF4-FFF2-40B4-BE49-F238E27FC236}">
                <a16:creationId xmlns:a16="http://schemas.microsoft.com/office/drawing/2014/main" id="{05C5E888-CA98-F2CD-4FD8-FBD491F28525}"/>
              </a:ext>
            </a:extLst>
          </p:cNvPr>
          <p:cNvSpPr/>
          <p:nvPr/>
        </p:nvSpPr>
        <p:spPr>
          <a:xfrm rot="5400000">
            <a:off x="1103505" y="3348523"/>
            <a:ext cx="6858000" cy="160953"/>
          </a:xfrm>
          <a:prstGeom prst="rect">
            <a:avLst/>
          </a:prstGeom>
          <a:solidFill>
            <a:srgbClr val="C8AC2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FCE25C9D-83AB-49C2-0E0A-1A10D4805893}"/>
              </a:ext>
            </a:extLst>
          </p:cNvPr>
          <p:cNvSpPr txBox="1"/>
          <p:nvPr/>
        </p:nvSpPr>
        <p:spPr>
          <a:xfrm>
            <a:off x="5243231" y="495831"/>
            <a:ext cx="1120820" cy="369332"/>
          </a:xfrm>
          <a:prstGeom prst="rect">
            <a:avLst/>
          </a:prstGeom>
          <a:noFill/>
        </p:spPr>
        <p:txBody>
          <a:bodyPr wrap="none" rtlCol="0">
            <a:spAutoFit/>
          </a:bodyPr>
          <a:lstStyle/>
          <a:p>
            <a:r>
              <a:rPr lang="en-NZ" b="1" dirty="0">
                <a:solidFill>
                  <a:srgbClr val="C8AC2F"/>
                </a:solidFill>
              </a:rPr>
              <a:t>MISSION</a:t>
            </a:r>
          </a:p>
        </p:txBody>
      </p:sp>
    </p:spTree>
    <p:extLst>
      <p:ext uri="{BB962C8B-B14F-4D97-AF65-F5344CB8AC3E}">
        <p14:creationId xmlns:p14="http://schemas.microsoft.com/office/powerpoint/2010/main" val="331901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FEB62-223D-182A-B0B1-B872B0F480F9}"/>
            </a:ext>
          </a:extLst>
        </p:cNvPr>
        <p:cNvGrpSpPr/>
        <p:nvPr/>
      </p:nvGrpSpPr>
      <p:grpSpPr>
        <a:xfrm>
          <a:off x="0" y="0"/>
          <a:ext cx="0" cy="0"/>
          <a:chOff x="0" y="0"/>
          <a:chExt cx="0" cy="0"/>
        </a:xfrm>
      </p:grpSpPr>
      <p:sp>
        <p:nvSpPr>
          <p:cNvPr id="35" name="Card background">
            <a:extLst>
              <a:ext uri="{FF2B5EF4-FFF2-40B4-BE49-F238E27FC236}">
                <a16:creationId xmlns:a16="http://schemas.microsoft.com/office/drawing/2014/main" id="{EB079EB0-4784-3162-84AD-755C4D25D7E6}"/>
              </a:ext>
              <a:ext uri="{C183D7F6-B498-43B3-948B-1728B52AA6E4}">
                <adec:decorative xmlns:adec="http://schemas.microsoft.com/office/drawing/2017/decorative" val="1"/>
              </a:ext>
            </a:extLst>
          </p:cNvPr>
          <p:cNvSpPr/>
          <p:nvPr/>
        </p:nvSpPr>
        <p:spPr>
          <a:xfrm>
            <a:off x="210208" y="2954457"/>
            <a:ext cx="5728138" cy="3531647"/>
          </a:xfrm>
          <a:prstGeom prst="rect">
            <a:avLst/>
          </a:prstGeom>
          <a:solidFill>
            <a:srgbClr val="FFFFFF"/>
          </a:solidFill>
          <a:ln w="12700">
            <a:solidFill>
              <a:srgbClr val="E7E2D3"/>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37" name="Card accent">
            <a:extLst>
              <a:ext uri="{FF2B5EF4-FFF2-40B4-BE49-F238E27FC236}">
                <a16:creationId xmlns:a16="http://schemas.microsoft.com/office/drawing/2014/main" id="{02F72B6C-7ABD-7501-910E-D6BB5B50D8B6}"/>
              </a:ext>
              <a:ext uri="{C183D7F6-B498-43B3-948B-1728B52AA6E4}">
                <adec:decorative xmlns:adec="http://schemas.microsoft.com/office/drawing/2017/decorative" val="1"/>
              </a:ext>
            </a:extLst>
          </p:cNvPr>
          <p:cNvSpPr/>
          <p:nvPr/>
        </p:nvSpPr>
        <p:spPr>
          <a:xfrm>
            <a:off x="210208" y="2954458"/>
            <a:ext cx="5728138" cy="82864"/>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43" name="Card background">
            <a:extLst>
              <a:ext uri="{FF2B5EF4-FFF2-40B4-BE49-F238E27FC236}">
                <a16:creationId xmlns:a16="http://schemas.microsoft.com/office/drawing/2014/main" id="{6E2F7316-A90B-2A03-9758-8EED1B827FA2}"/>
              </a:ext>
              <a:ext uri="{C183D7F6-B498-43B3-948B-1728B52AA6E4}">
                <adec:decorative xmlns:adec="http://schemas.microsoft.com/office/drawing/2017/decorative" val="1"/>
              </a:ext>
            </a:extLst>
          </p:cNvPr>
          <p:cNvSpPr/>
          <p:nvPr/>
        </p:nvSpPr>
        <p:spPr>
          <a:xfrm>
            <a:off x="6253656" y="2954457"/>
            <a:ext cx="5728136" cy="3531647"/>
          </a:xfrm>
          <a:prstGeom prst="rect">
            <a:avLst/>
          </a:prstGeom>
          <a:solidFill>
            <a:srgbClr val="FFFFFF"/>
          </a:solidFill>
          <a:ln w="12700">
            <a:solidFill>
              <a:srgbClr val="E7E2D3"/>
            </a:solid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dirty="0"/>
          </a:p>
        </p:txBody>
      </p:sp>
      <p:sp>
        <p:nvSpPr>
          <p:cNvPr id="45" name="Card accent">
            <a:extLst>
              <a:ext uri="{FF2B5EF4-FFF2-40B4-BE49-F238E27FC236}">
                <a16:creationId xmlns:a16="http://schemas.microsoft.com/office/drawing/2014/main" id="{6AAC8530-7797-91C7-34E1-85F61A404B4E}"/>
              </a:ext>
              <a:ext uri="{C183D7F6-B498-43B3-948B-1728B52AA6E4}">
                <adec:decorative xmlns:adec="http://schemas.microsoft.com/office/drawing/2017/decorative" val="1"/>
              </a:ext>
            </a:extLst>
          </p:cNvPr>
          <p:cNvSpPr/>
          <p:nvPr/>
        </p:nvSpPr>
        <p:spPr>
          <a:xfrm>
            <a:off x="6253656" y="2954458"/>
            <a:ext cx="5728136" cy="82864"/>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2" name="Title 1">
            <a:extLst>
              <a:ext uri="{FF2B5EF4-FFF2-40B4-BE49-F238E27FC236}">
                <a16:creationId xmlns:a16="http://schemas.microsoft.com/office/drawing/2014/main" id="{F778A3CE-9693-9EB3-B302-871CF005C01D}"/>
              </a:ext>
            </a:extLst>
          </p:cNvPr>
          <p:cNvSpPr>
            <a:spLocks noGrp="1"/>
          </p:cNvSpPr>
          <p:nvPr>
            <p:ph type="title"/>
          </p:nvPr>
        </p:nvSpPr>
        <p:spPr>
          <a:xfrm>
            <a:off x="0" y="1033719"/>
            <a:ext cx="12190359" cy="1561997"/>
          </a:xfrm>
          <a:solidFill>
            <a:schemeClr val="bg1"/>
          </a:solidFill>
        </p:spPr>
        <p:txBody>
          <a:bodyPr/>
          <a:lstStyle/>
          <a:p>
            <a:pPr marL="628650"/>
            <a:r>
              <a:rPr lang="en-US" dirty="0">
                <a:solidFill>
                  <a:srgbClr val="FFFEF4"/>
                </a:solidFill>
              </a:rPr>
              <a:t>What can you do to celebrate?</a:t>
            </a:r>
            <a:endParaRPr lang="en-NZ" dirty="0">
              <a:solidFill>
                <a:srgbClr val="FFFEF4"/>
              </a:solidFill>
            </a:endParaRPr>
          </a:p>
        </p:txBody>
      </p:sp>
      <p:sp>
        <p:nvSpPr>
          <p:cNvPr id="11" name="TextBox 10">
            <a:extLst>
              <a:ext uri="{FF2B5EF4-FFF2-40B4-BE49-F238E27FC236}">
                <a16:creationId xmlns:a16="http://schemas.microsoft.com/office/drawing/2014/main" id="{60494E87-B7D1-F310-4D9C-142314E870EF}"/>
              </a:ext>
            </a:extLst>
          </p:cNvPr>
          <p:cNvSpPr txBox="1"/>
          <p:nvPr/>
        </p:nvSpPr>
        <p:spPr>
          <a:xfrm>
            <a:off x="660737" y="495831"/>
            <a:ext cx="1747081" cy="646331"/>
          </a:xfrm>
          <a:prstGeom prst="rect">
            <a:avLst/>
          </a:prstGeom>
          <a:noFill/>
        </p:spPr>
        <p:txBody>
          <a:bodyPr wrap="none" rtlCol="0">
            <a:spAutoFit/>
          </a:bodyPr>
          <a:lstStyle/>
          <a:p>
            <a:r>
              <a:rPr lang="en-NZ" b="1" dirty="0">
                <a:solidFill>
                  <a:srgbClr val="C8AC2F"/>
                </a:solidFill>
              </a:rPr>
              <a:t>22 SEPTEMBER</a:t>
            </a:r>
          </a:p>
          <a:p>
            <a:endParaRPr lang="en-NZ" b="1" dirty="0">
              <a:solidFill>
                <a:srgbClr val="C8AC2F"/>
              </a:solidFill>
            </a:endParaRPr>
          </a:p>
        </p:txBody>
      </p:sp>
      <p:sp>
        <p:nvSpPr>
          <p:cNvPr id="10" name="Text 6">
            <a:extLst>
              <a:ext uri="{FF2B5EF4-FFF2-40B4-BE49-F238E27FC236}">
                <a16:creationId xmlns:a16="http://schemas.microsoft.com/office/drawing/2014/main" id="{3B85F3E1-F39B-B92B-761B-7B4E341FBB63}"/>
              </a:ext>
            </a:extLst>
          </p:cNvPr>
          <p:cNvSpPr/>
          <p:nvPr/>
        </p:nvSpPr>
        <p:spPr>
          <a:xfrm>
            <a:off x="325823" y="2968761"/>
            <a:ext cx="2539273"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2400" b="1" dirty="0">
                <a:solidFill>
                  <a:schemeClr val="bg1"/>
                </a:solidFill>
                <a:ea typeface="Georgia" pitchFamily="34" charset="-122"/>
                <a:cs typeface="Georgia" pitchFamily="34" charset="-120"/>
              </a:rPr>
              <a:t>Individual</a:t>
            </a:r>
            <a:endParaRPr lang="en-US" sz="2400" dirty="0">
              <a:solidFill>
                <a:schemeClr val="bg1"/>
              </a:solidFill>
            </a:endParaRPr>
          </a:p>
        </p:txBody>
      </p:sp>
      <p:sp>
        <p:nvSpPr>
          <p:cNvPr id="12" name="Text 7">
            <a:extLst>
              <a:ext uri="{FF2B5EF4-FFF2-40B4-BE49-F238E27FC236}">
                <a16:creationId xmlns:a16="http://schemas.microsoft.com/office/drawing/2014/main" id="{FA569C0F-E983-BF27-50FC-86A4448A7977}"/>
              </a:ext>
            </a:extLst>
          </p:cNvPr>
          <p:cNvSpPr/>
          <p:nvPr/>
        </p:nvSpPr>
        <p:spPr>
          <a:xfrm>
            <a:off x="316641" y="3559508"/>
            <a:ext cx="2614422" cy="299515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Walk in nature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Undertake your </a:t>
            </a:r>
            <a:r>
              <a:rPr lang="en-US" sz="1700" dirty="0" err="1">
                <a:solidFill>
                  <a:srgbClr val="26302B"/>
                </a:solidFill>
                <a:ea typeface="Segoe UI" pitchFamily="34" charset="-122"/>
                <a:cs typeface="Segoe UI" pitchFamily="34" charset="-120"/>
              </a:rPr>
              <a:t>favourite</a:t>
            </a:r>
            <a:r>
              <a:rPr lang="en-US" sz="1700" dirty="0">
                <a:solidFill>
                  <a:srgbClr val="26302B"/>
                </a:solidFill>
                <a:ea typeface="Segoe UI" pitchFamily="34" charset="-122"/>
                <a:cs typeface="Segoe UI" pitchFamily="34" charset="-120"/>
              </a:rPr>
              <a:t> spiritual practice – gratitude journal, meditation, breathing, yoga, …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Participate in community service with a local charity or nursing home</a:t>
            </a:r>
          </a:p>
        </p:txBody>
      </p:sp>
      <p:sp>
        <p:nvSpPr>
          <p:cNvPr id="26" name="Text 6">
            <a:extLst>
              <a:ext uri="{FF2B5EF4-FFF2-40B4-BE49-F238E27FC236}">
                <a16:creationId xmlns:a16="http://schemas.microsoft.com/office/drawing/2014/main" id="{06B9C971-6626-EF50-3617-87270AFB944B}"/>
              </a:ext>
            </a:extLst>
          </p:cNvPr>
          <p:cNvSpPr/>
          <p:nvPr/>
        </p:nvSpPr>
        <p:spPr>
          <a:xfrm>
            <a:off x="6348252" y="2958249"/>
            <a:ext cx="2766874" cy="532698"/>
          </a:xfrm>
          <a:prstGeom prst="rect">
            <a:avLst/>
          </a:prstGeom>
          <a:noFill/>
          <a:ln/>
        </p:spPr>
        <p:txBody>
          <a:bodyPr wrap="square" lIns="0" tIns="0" rIns="0" bIns="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2400" b="1" dirty="0">
                <a:solidFill>
                  <a:schemeClr val="bg1"/>
                </a:solidFill>
                <a:ea typeface="Georgia" pitchFamily="34" charset="-122"/>
                <a:cs typeface="Georgia" pitchFamily="34" charset="-120"/>
              </a:rPr>
              <a:t>Group / Church</a:t>
            </a:r>
          </a:p>
        </p:txBody>
      </p:sp>
      <p:sp>
        <p:nvSpPr>
          <p:cNvPr id="7" name="Text 7">
            <a:extLst>
              <a:ext uri="{FF2B5EF4-FFF2-40B4-BE49-F238E27FC236}">
                <a16:creationId xmlns:a16="http://schemas.microsoft.com/office/drawing/2014/main" id="{30A446B1-4C12-EA3C-71BE-C795ED0D62C7}"/>
              </a:ext>
            </a:extLst>
          </p:cNvPr>
          <p:cNvSpPr/>
          <p:nvPr/>
        </p:nvSpPr>
        <p:spPr>
          <a:xfrm>
            <a:off x="3203569" y="3214189"/>
            <a:ext cx="2614422" cy="2995156"/>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Reflect on your personal journey (possibly in a journal)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Create a sacred space in your home and enjoy it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Undertake </a:t>
            </a:r>
            <a:r>
              <a:rPr lang="en-US" sz="1700" dirty="0" err="1">
                <a:solidFill>
                  <a:srgbClr val="26302B"/>
                </a:solidFill>
                <a:ea typeface="Segoe UI" pitchFamily="34" charset="-122"/>
                <a:cs typeface="Segoe UI" pitchFamily="34" charset="-120"/>
              </a:rPr>
              <a:t>favourite</a:t>
            </a:r>
            <a:r>
              <a:rPr lang="en-US" sz="1700" dirty="0">
                <a:solidFill>
                  <a:srgbClr val="26302B"/>
                </a:solidFill>
                <a:ea typeface="Segoe UI" pitchFamily="34" charset="-122"/>
                <a:cs typeface="Segoe UI" pitchFamily="34" charset="-120"/>
              </a:rPr>
              <a:t> family rituals</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Do something that makes you happy</a:t>
            </a:r>
          </a:p>
        </p:txBody>
      </p:sp>
      <p:sp>
        <p:nvSpPr>
          <p:cNvPr id="9" name="Card accent">
            <a:extLst>
              <a:ext uri="{FF2B5EF4-FFF2-40B4-BE49-F238E27FC236}">
                <a16:creationId xmlns:a16="http://schemas.microsoft.com/office/drawing/2014/main" id="{8A1DBB19-CE4A-0A0D-0ED9-E2D9844A50D3}"/>
              </a:ext>
              <a:ext uri="{C183D7F6-B498-43B3-948B-1728B52AA6E4}">
                <adec:decorative xmlns:adec="http://schemas.microsoft.com/office/drawing/2017/decorative" val="1"/>
              </a:ext>
            </a:extLst>
          </p:cNvPr>
          <p:cNvSpPr/>
          <p:nvPr/>
        </p:nvSpPr>
        <p:spPr>
          <a:xfrm rot="5400000">
            <a:off x="1301683" y="4704572"/>
            <a:ext cx="3517343" cy="45719"/>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
        <p:nvSpPr>
          <p:cNvPr id="14" name="Text 7">
            <a:extLst>
              <a:ext uri="{FF2B5EF4-FFF2-40B4-BE49-F238E27FC236}">
                <a16:creationId xmlns:a16="http://schemas.microsoft.com/office/drawing/2014/main" id="{0F37E9EC-48B7-01DA-A34D-0B8EF1F08F8F}"/>
              </a:ext>
            </a:extLst>
          </p:cNvPr>
          <p:cNvSpPr/>
          <p:nvPr/>
        </p:nvSpPr>
        <p:spPr>
          <a:xfrm>
            <a:off x="6355133" y="3559509"/>
            <a:ext cx="2663353" cy="2995157"/>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Reflection on Building Spiritual Community in an address or talk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Panel discussion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Observe a Healing Moment Ritual or ceremony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Celebratory potluck meal </a:t>
            </a:r>
          </a:p>
          <a:p>
            <a:pPr marL="0" indent="0">
              <a:spcBef>
                <a:spcPts val="1800"/>
              </a:spcBef>
              <a:buNone/>
            </a:pPr>
            <a:endParaRPr lang="en-US" dirty="0">
              <a:solidFill>
                <a:srgbClr val="26302B"/>
              </a:solidFill>
              <a:ea typeface="Segoe UI" pitchFamily="34" charset="-122"/>
              <a:cs typeface="Segoe UI" pitchFamily="34" charset="-120"/>
            </a:endParaRPr>
          </a:p>
        </p:txBody>
      </p:sp>
      <p:sp>
        <p:nvSpPr>
          <p:cNvPr id="16" name="Text 7">
            <a:extLst>
              <a:ext uri="{FF2B5EF4-FFF2-40B4-BE49-F238E27FC236}">
                <a16:creationId xmlns:a16="http://schemas.microsoft.com/office/drawing/2014/main" id="{32DE8B8B-8B1C-57F9-B2A6-1A35581D6984}"/>
              </a:ext>
            </a:extLst>
          </p:cNvPr>
          <p:cNvSpPr/>
          <p:nvPr/>
        </p:nvSpPr>
        <p:spPr>
          <a:xfrm>
            <a:off x="9251757" y="3202166"/>
            <a:ext cx="2614422" cy="3352499"/>
          </a:xfrm>
          <a:prstGeom prst="rect">
            <a:avLst/>
          </a:prstGeom>
          <a:noFill/>
          <a:ln/>
        </p:spPr>
        <p:txBody>
          <a:bodyPr wrap="square" lIns="0" tIns="0" rIns="0" bIns="0" rtlCol="0" anchor="t"/>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Sacred text study group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Art exhibition of spiritually inspired art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Screen a thought-provoking film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Group meditation and/or healing </a:t>
            </a:r>
          </a:p>
          <a:p>
            <a:pPr marL="285750" indent="-285750">
              <a:spcBef>
                <a:spcPts val="1800"/>
              </a:spcBef>
              <a:buFont typeface="Wingdings" panose="05000000000000000000" pitchFamily="2" charset="2"/>
              <a:buChar char="v"/>
            </a:pPr>
            <a:r>
              <a:rPr lang="en-US" sz="1700" dirty="0">
                <a:solidFill>
                  <a:srgbClr val="26302B"/>
                </a:solidFill>
                <a:ea typeface="Segoe UI" pitchFamily="34" charset="-122"/>
                <a:cs typeface="Segoe UI" pitchFamily="34" charset="-120"/>
              </a:rPr>
              <a:t>Debate on a relevant topic</a:t>
            </a:r>
          </a:p>
        </p:txBody>
      </p:sp>
      <p:sp>
        <p:nvSpPr>
          <p:cNvPr id="19" name="Card accent">
            <a:extLst>
              <a:ext uri="{FF2B5EF4-FFF2-40B4-BE49-F238E27FC236}">
                <a16:creationId xmlns:a16="http://schemas.microsoft.com/office/drawing/2014/main" id="{E7A57882-6DBF-4899-0505-EDD2BB2AC3DC}"/>
              </a:ext>
              <a:ext uri="{C183D7F6-B498-43B3-948B-1728B52AA6E4}">
                <adec:decorative xmlns:adec="http://schemas.microsoft.com/office/drawing/2017/decorative" val="1"/>
              </a:ext>
            </a:extLst>
          </p:cNvPr>
          <p:cNvSpPr/>
          <p:nvPr/>
        </p:nvSpPr>
        <p:spPr>
          <a:xfrm rot="5400000">
            <a:off x="7330994" y="4710074"/>
            <a:ext cx="3517343" cy="45719"/>
          </a:xfrm>
          <a:prstGeom prst="rect">
            <a:avLst/>
          </a:prstGeom>
          <a:solidFill>
            <a:schemeClr val="tx2"/>
          </a:solidFill>
          <a:ln w="12700">
            <a:noFill/>
            <a:prstDash val="solid"/>
          </a:ln>
        </p:spPr>
        <p:txBody>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NZ"/>
          </a:p>
        </p:txBody>
      </p:sp>
    </p:spTree>
    <p:extLst>
      <p:ext uri="{BB962C8B-B14F-4D97-AF65-F5344CB8AC3E}">
        <p14:creationId xmlns:p14="http://schemas.microsoft.com/office/powerpoint/2010/main" val="3185109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696A8-269D-3F29-08DF-CE562D9045E7}"/>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65226B02-CAD1-1CE0-84D4-5CA16E12FF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20F6F87-0BE9-CF2F-2D93-2C81025D21AB}"/>
              </a:ext>
            </a:extLst>
          </p:cNvPr>
          <p:cNvSpPr>
            <a:spLocks noGrp="1"/>
          </p:cNvSpPr>
          <p:nvPr>
            <p:ph type="ctrTitle"/>
          </p:nvPr>
        </p:nvSpPr>
        <p:spPr>
          <a:xfrm>
            <a:off x="0" y="234428"/>
            <a:ext cx="12192000" cy="806096"/>
          </a:xfrm>
        </p:spPr>
        <p:txBody>
          <a:bodyPr>
            <a:noAutofit/>
          </a:bodyPr>
          <a:lstStyle/>
          <a:p>
            <a:r>
              <a:rPr lang="en-NZ" sz="4400" b="1" dirty="0"/>
              <a:t>National Spiritual Day  . . .  22 September</a:t>
            </a:r>
          </a:p>
        </p:txBody>
      </p:sp>
      <p:pic>
        <p:nvPicPr>
          <p:cNvPr id="13" name="Picture 12">
            <a:extLst>
              <a:ext uri="{FF2B5EF4-FFF2-40B4-BE49-F238E27FC236}">
                <a16:creationId xmlns:a16="http://schemas.microsoft.com/office/drawing/2014/main" id="{7F569B93-FDCC-BD56-940F-44BB500B8F66}"/>
              </a:ext>
            </a:extLst>
          </p:cNvPr>
          <p:cNvPicPr>
            <a:picLocks noChangeAspect="1"/>
          </p:cNvPicPr>
          <p:nvPr/>
        </p:nvPicPr>
        <p:blipFill>
          <a:blip r:embed="rId4"/>
          <a:srcRect/>
          <a:stretch>
            <a:fillRect/>
          </a:stretch>
        </p:blipFill>
        <p:spPr>
          <a:xfrm>
            <a:off x="253475" y="5417573"/>
            <a:ext cx="1705587" cy="1205999"/>
          </a:xfrm>
          <a:prstGeom prst="rect">
            <a:avLst/>
          </a:prstGeom>
        </p:spPr>
      </p:pic>
      <p:pic>
        <p:nvPicPr>
          <p:cNvPr id="17" name="Picture 16">
            <a:extLst>
              <a:ext uri="{FF2B5EF4-FFF2-40B4-BE49-F238E27FC236}">
                <a16:creationId xmlns:a16="http://schemas.microsoft.com/office/drawing/2014/main" id="{977EF6CC-DDDC-97EB-42D9-AEC0B6E896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96338" y="5358581"/>
            <a:ext cx="2242187" cy="1206000"/>
          </a:xfrm>
          <a:prstGeom prst="rect">
            <a:avLst/>
          </a:prstGeom>
        </p:spPr>
      </p:pic>
      <p:pic>
        <p:nvPicPr>
          <p:cNvPr id="5" name="Picture 4">
            <a:extLst>
              <a:ext uri="{FF2B5EF4-FFF2-40B4-BE49-F238E27FC236}">
                <a16:creationId xmlns:a16="http://schemas.microsoft.com/office/drawing/2014/main" id="{328A8B1F-9FC5-2B6D-54AB-62AB366A3C8C}"/>
              </a:ext>
            </a:extLst>
          </p:cNvPr>
          <p:cNvPicPr>
            <a:picLocks noChangeAspect="1"/>
          </p:cNvPicPr>
          <p:nvPr/>
        </p:nvPicPr>
        <p:blipFill>
          <a:blip r:embed="rId6"/>
          <a:stretch>
            <a:fillRect/>
          </a:stretch>
        </p:blipFill>
        <p:spPr>
          <a:xfrm>
            <a:off x="5255086" y="1416668"/>
            <a:ext cx="1692588" cy="1699200"/>
          </a:xfrm>
          <a:prstGeom prst="rect">
            <a:avLst/>
          </a:prstGeom>
        </p:spPr>
      </p:pic>
      <p:pic>
        <p:nvPicPr>
          <p:cNvPr id="7" name="Picture 6">
            <a:extLst>
              <a:ext uri="{FF2B5EF4-FFF2-40B4-BE49-F238E27FC236}">
                <a16:creationId xmlns:a16="http://schemas.microsoft.com/office/drawing/2014/main" id="{CFBBF032-1072-5E4E-B31D-85056F6B782D}"/>
              </a:ext>
            </a:extLst>
          </p:cNvPr>
          <p:cNvPicPr>
            <a:picLocks noChangeAspect="1"/>
          </p:cNvPicPr>
          <p:nvPr/>
        </p:nvPicPr>
        <p:blipFill>
          <a:blip r:embed="rId7"/>
          <a:stretch>
            <a:fillRect/>
          </a:stretch>
        </p:blipFill>
        <p:spPr>
          <a:xfrm>
            <a:off x="8667645" y="1416669"/>
            <a:ext cx="1681825" cy="1698644"/>
          </a:xfrm>
          <a:prstGeom prst="rect">
            <a:avLst/>
          </a:prstGeom>
        </p:spPr>
      </p:pic>
      <p:pic>
        <p:nvPicPr>
          <p:cNvPr id="9" name="Picture 8">
            <a:extLst>
              <a:ext uri="{FF2B5EF4-FFF2-40B4-BE49-F238E27FC236}">
                <a16:creationId xmlns:a16="http://schemas.microsoft.com/office/drawing/2014/main" id="{5F84E3A8-0F2C-9DAB-A5D6-4DC9194681B6}"/>
              </a:ext>
            </a:extLst>
          </p:cNvPr>
          <p:cNvPicPr>
            <a:picLocks noChangeAspect="1"/>
          </p:cNvPicPr>
          <p:nvPr/>
        </p:nvPicPr>
        <p:blipFill>
          <a:blip r:embed="rId8"/>
          <a:stretch>
            <a:fillRect/>
          </a:stretch>
        </p:blipFill>
        <p:spPr>
          <a:xfrm>
            <a:off x="1734882" y="1416669"/>
            <a:ext cx="1677674" cy="1698644"/>
          </a:xfrm>
          <a:prstGeom prst="rect">
            <a:avLst/>
          </a:prstGeom>
        </p:spPr>
      </p:pic>
      <p:sp>
        <p:nvSpPr>
          <p:cNvPr id="10" name="TextBox 9">
            <a:extLst>
              <a:ext uri="{FF2B5EF4-FFF2-40B4-BE49-F238E27FC236}">
                <a16:creationId xmlns:a16="http://schemas.microsoft.com/office/drawing/2014/main" id="{BC7BE515-4FB6-2D39-20B2-EF3A970A02C0}"/>
              </a:ext>
            </a:extLst>
          </p:cNvPr>
          <p:cNvSpPr txBox="1"/>
          <p:nvPr/>
        </p:nvSpPr>
        <p:spPr>
          <a:xfrm>
            <a:off x="1734882" y="3133238"/>
            <a:ext cx="1677674" cy="369332"/>
          </a:xfrm>
          <a:prstGeom prst="rect">
            <a:avLst/>
          </a:prstGeom>
          <a:noFill/>
        </p:spPr>
        <p:txBody>
          <a:bodyPr wrap="square" rtlCol="0">
            <a:spAutoFit/>
          </a:bodyPr>
          <a:lstStyle/>
          <a:p>
            <a:pPr algn="ctr"/>
            <a:r>
              <a:rPr lang="en-NZ" b="1" dirty="0">
                <a:solidFill>
                  <a:srgbClr val="000000"/>
                </a:solidFill>
              </a:rPr>
              <a:t>Website</a:t>
            </a:r>
          </a:p>
        </p:txBody>
      </p:sp>
      <p:sp>
        <p:nvSpPr>
          <p:cNvPr id="14" name="TextBox 13">
            <a:extLst>
              <a:ext uri="{FF2B5EF4-FFF2-40B4-BE49-F238E27FC236}">
                <a16:creationId xmlns:a16="http://schemas.microsoft.com/office/drawing/2014/main" id="{A62CC858-C6AC-C914-ADB4-1E3A987A0334}"/>
              </a:ext>
            </a:extLst>
          </p:cNvPr>
          <p:cNvSpPr txBox="1"/>
          <p:nvPr/>
        </p:nvSpPr>
        <p:spPr>
          <a:xfrm>
            <a:off x="5255086" y="3133238"/>
            <a:ext cx="1677674" cy="369332"/>
          </a:xfrm>
          <a:prstGeom prst="rect">
            <a:avLst/>
          </a:prstGeom>
          <a:noFill/>
        </p:spPr>
        <p:txBody>
          <a:bodyPr wrap="square" rtlCol="0">
            <a:spAutoFit/>
          </a:bodyPr>
          <a:lstStyle/>
          <a:p>
            <a:pPr algn="ctr"/>
            <a:r>
              <a:rPr lang="en-NZ" b="1" dirty="0">
                <a:solidFill>
                  <a:srgbClr val="000000"/>
                </a:solidFill>
              </a:rPr>
              <a:t>Facebook</a:t>
            </a:r>
          </a:p>
        </p:txBody>
      </p:sp>
      <p:sp>
        <p:nvSpPr>
          <p:cNvPr id="16" name="TextBox 15">
            <a:extLst>
              <a:ext uri="{FF2B5EF4-FFF2-40B4-BE49-F238E27FC236}">
                <a16:creationId xmlns:a16="http://schemas.microsoft.com/office/drawing/2014/main" id="{F30E4935-7FC9-E0CE-1086-479F5D12C1A3}"/>
              </a:ext>
            </a:extLst>
          </p:cNvPr>
          <p:cNvSpPr txBox="1"/>
          <p:nvPr/>
        </p:nvSpPr>
        <p:spPr>
          <a:xfrm>
            <a:off x="8667645" y="3133238"/>
            <a:ext cx="1677674" cy="369332"/>
          </a:xfrm>
          <a:prstGeom prst="rect">
            <a:avLst/>
          </a:prstGeom>
          <a:noFill/>
        </p:spPr>
        <p:txBody>
          <a:bodyPr wrap="square" rtlCol="0">
            <a:spAutoFit/>
          </a:bodyPr>
          <a:lstStyle/>
          <a:p>
            <a:pPr algn="ctr"/>
            <a:r>
              <a:rPr lang="en-NZ" b="1" dirty="0">
                <a:solidFill>
                  <a:srgbClr val="000000"/>
                </a:solidFill>
              </a:rPr>
              <a:t>Instagram</a:t>
            </a:r>
          </a:p>
        </p:txBody>
      </p:sp>
    </p:spTree>
    <p:extLst>
      <p:ext uri="{BB962C8B-B14F-4D97-AF65-F5344CB8AC3E}">
        <p14:creationId xmlns:p14="http://schemas.microsoft.com/office/powerpoint/2010/main" val="3575708767"/>
      </p:ext>
    </p:extLst>
  </p:cSld>
  <p:clrMapOvr>
    <a:masterClrMapping/>
  </p:clrMapOvr>
</p:sld>
</file>

<file path=ppt/theme/theme1.xml><?xml version="1.0" encoding="utf-8"?>
<a:theme xmlns:a="http://schemas.openxmlformats.org/drawingml/2006/main" name="Office Theme">
  <a:themeElements>
    <a:clrScheme name="NSD">
      <a:dk1>
        <a:srgbClr val="22304C"/>
      </a:dk1>
      <a:lt1>
        <a:srgbClr val="FFD525"/>
      </a:lt1>
      <a:dk2>
        <a:srgbClr val="5B5A42"/>
      </a:dk2>
      <a:lt2>
        <a:srgbClr val="C8AC2F"/>
      </a:lt2>
      <a:accent1>
        <a:srgbClr val="928338"/>
      </a:accent1>
      <a:accent2>
        <a:srgbClr val="C8AC2F"/>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3608</TotalTime>
  <Words>1239</Words>
  <Application>Microsoft Office PowerPoint</Application>
  <PresentationFormat>Widescreen</PresentationFormat>
  <Paragraphs>102</Paragraphs>
  <Slides>11</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Aptos Display</vt:lpstr>
      <vt:lpstr>Arial</vt:lpstr>
      <vt:lpstr>Georgia</vt:lpstr>
      <vt:lpstr>Segoe UI</vt:lpstr>
      <vt:lpstr>Wingdings</vt:lpstr>
      <vt:lpstr>Office Theme</vt:lpstr>
      <vt:lpstr>National Spiritual Day</vt:lpstr>
      <vt:lpstr>Early Spiritualism in New Zealand</vt:lpstr>
      <vt:lpstr>Spiritual Practices &amp; Mediumship</vt:lpstr>
      <vt:lpstr>Legal Challenges &amp; the Witchcraft Act</vt:lpstr>
      <vt:lpstr>The 1924 SCNZ Act</vt:lpstr>
      <vt:lpstr>Changing Times &amp; a New Constitution</vt:lpstr>
      <vt:lpstr>The beginnings of National Spiritual Day</vt:lpstr>
      <vt:lpstr>About National Spiritual Day</vt:lpstr>
      <vt:lpstr>Our Mission</vt:lpstr>
      <vt:lpstr>What can you do to celebrate?</vt:lpstr>
      <vt:lpstr>National Spiritual Day  . . .  22 September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Amanda Cartridge</dc:creator>
  <cp:lastModifiedBy>Amanda Cartridge</cp:lastModifiedBy>
  <cp:revision>3</cp:revision>
  <dcterms:created xsi:type="dcterms:W3CDTF">2026-09-09T09:39:41Z</dcterms:created>
  <dcterms:modified xsi:type="dcterms:W3CDTF">2026-09-14T21:31:48Z</dcterms:modified>
</cp:coreProperties>
</file>